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00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147470706" r:id="rId10"/>
    <p:sldId id="2147470796" r:id="rId11"/>
    <p:sldId id="2147470797" r:id="rId12"/>
    <p:sldId id="318" r:id="rId13"/>
    <p:sldId id="278" r:id="rId14"/>
    <p:sldId id="267" r:id="rId15"/>
    <p:sldId id="2147470709" r:id="rId16"/>
    <p:sldId id="2147470710" r:id="rId17"/>
    <p:sldId id="270" r:id="rId18"/>
    <p:sldId id="2147470779" r:id="rId19"/>
    <p:sldId id="2147470780" r:id="rId20"/>
    <p:sldId id="2147470781" r:id="rId21"/>
    <p:sldId id="2147470498" r:id="rId22"/>
  </p:sldIdLst>
  <p:sldSz cx="12192000" cy="6858000"/>
  <p:notesSz cx="6858000" cy="9144000"/>
  <p:embeddedFontLst>
    <p:embeddedFont>
      <p:font typeface="Noto Sans Symbols" panose="020B0604020202020204" charset="0"/>
      <p:regular r:id="rId24"/>
      <p:bold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5" roundtripDataSignature="AMtx7miQB4w6lHOZcyZKG+dzG92ZqvxcB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BE09F4-7F39-C0C0-68DF-394EBC8EBB9B}" name="MALAK, Sandra (DNS)" initials="SM" userId="S::sandra.malak@sante.gouv.fr::64746c8b-d303-45f9-9547-23c471a684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5F2AD-76AE-4CEA-BE4E-BF1EC43489E7}" v="1" dt="2026-04-01T15:36:05.296"/>
  </p1510:revLst>
</p1510:revInfo>
</file>

<file path=ppt/tableStyles.xml><?xml version="1.0" encoding="utf-8"?>
<a:tblStyleLst xmlns:a="http://schemas.openxmlformats.org/drawingml/2006/main" def="{CD3A6075-56F8-4A76-A905-2ACFC588BDDE}">
  <a:tblStyle styleId="{CD3A6075-56F8-4A76-A905-2ACFC588BDD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C"/>
          </a:solidFill>
        </a:fill>
      </a:tcStyle>
    </a:wholeTbl>
    <a:band1H>
      <a:tcTxStyle/>
      <a:tcStyle>
        <a:tcBdr/>
        <a:fill>
          <a:solidFill>
            <a:srgbClr val="CBCB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8D4767-5AA4-4FB1-9251-E0DE7D987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175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79" Type="http://schemas.openxmlformats.org/officeDocument/2006/relationships/tableStyles" Target="tableStyles.xml"/><Relationship Id="rId18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17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8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177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180" Type="http://schemas.microsoft.com/office/2016/11/relationships/changesInfo" Target="changesInfos/changesInfo1.xml"/><Relationship Id="rId8" Type="http://schemas.openxmlformats.org/officeDocument/2006/relationships/slide" Target="slides/slide6.xml"/><Relationship Id="rId176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le BOULIN" userId="f6bb2aab-9657-42de-aa2c-d34501a5229b" providerId="ADAL" clId="{3D71B3AF-8E09-42E0-8163-8351FF83D2B8}"/>
    <pc:docChg chg="custSel addSld modSld">
      <pc:chgData name="Christelle BOULIN" userId="f6bb2aab-9657-42de-aa2c-d34501a5229b" providerId="ADAL" clId="{3D71B3AF-8E09-42E0-8163-8351FF83D2B8}" dt="2026-04-01T15:41:50.922" v="263" actId="20577"/>
      <pc:docMkLst>
        <pc:docMk/>
      </pc:docMkLst>
      <pc:sldChg chg="modSp add mod">
        <pc:chgData name="Christelle BOULIN" userId="f6bb2aab-9657-42de-aa2c-d34501a5229b" providerId="ADAL" clId="{3D71B3AF-8E09-42E0-8163-8351FF83D2B8}" dt="2026-04-01T15:41:50.922" v="263" actId="20577"/>
        <pc:sldMkLst>
          <pc:docMk/>
          <pc:sldMk cId="2921688426" sldId="2147483524"/>
        </pc:sldMkLst>
        <pc:spChg chg="mod">
          <ac:chgData name="Christelle BOULIN" userId="f6bb2aab-9657-42de-aa2c-d34501a5229b" providerId="ADAL" clId="{3D71B3AF-8E09-42E0-8163-8351FF83D2B8}" dt="2026-04-01T15:36:21.313" v="39" actId="20577"/>
          <ac:spMkLst>
            <pc:docMk/>
            <pc:sldMk cId="2921688426" sldId="2147483524"/>
            <ac:spMk id="2" creationId="{461E3D0B-6C5E-B085-975F-19C04F813799}"/>
          </ac:spMkLst>
        </pc:spChg>
        <pc:spChg chg="mod">
          <ac:chgData name="Christelle BOULIN" userId="f6bb2aab-9657-42de-aa2c-d34501a5229b" providerId="ADAL" clId="{3D71B3AF-8E09-42E0-8163-8351FF83D2B8}" dt="2026-04-01T15:41:50.922" v="263" actId="20577"/>
          <ac:spMkLst>
            <pc:docMk/>
            <pc:sldMk cId="2921688426" sldId="2147483524"/>
            <ac:spMk id="3" creationId="{B6A0C3A6-204D-6152-8022-59F1A81E9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5635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1" name="Google Shape;3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03.03.25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3" name="Google Shape;723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24" name="Google Shape;724;p23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12.09.23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Retravailler slide</a:t>
            </a:r>
            <a:endParaRPr/>
          </a:p>
        </p:txBody>
      </p:sp>
      <p:sp>
        <p:nvSpPr>
          <p:cNvPr id="252" name="Google Shape;252;p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68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37ad43a4dc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37ad43a4dc_2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37ad43a4dc_2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4e6d83a18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14e6d83a1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007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3" name="Google Shape;6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cf2ef9689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3cf2ef9689_3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33cf2ef9689_3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00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cf2ef9689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3cf2ef9689_3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7" name="Google Shape;307;g33cf2ef9689_3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63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cf2ef9689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3cf2ef9689_3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33cf2ef9689_3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8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8" name="Google Shape;108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48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70" name="Google Shape;3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6113463" cy="3440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43" name="Google Shape;443;p5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fr-FR"/>
              <a:t>12.09.23</a:t>
            </a:r>
            <a:endParaRPr/>
          </a:p>
        </p:txBody>
      </p:sp>
      <p:sp>
        <p:nvSpPr>
          <p:cNvPr id="444" name="Google Shape;444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6113463" cy="3440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61" name="Google Shape;461;p6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fr-FR"/>
              <a:t>12.09.23</a:t>
            </a:r>
            <a:endParaRPr/>
          </a:p>
        </p:txBody>
      </p:sp>
      <p:sp>
        <p:nvSpPr>
          <p:cNvPr id="462" name="Google Shape;462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6113463" cy="3440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6" name="Google Shape;486;p7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fr-FR"/>
              <a:t>12.09.23</a:t>
            </a:r>
            <a:endParaRPr/>
          </a:p>
        </p:txBody>
      </p:sp>
      <p:sp>
        <p:nvSpPr>
          <p:cNvPr id="487" name="Google Shape;48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6113463" cy="3440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98" name="Google Shape;498;p8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fr-FR"/>
              <a:t>12.09.23</a:t>
            </a:r>
            <a:endParaRPr/>
          </a:p>
        </p:txBody>
      </p:sp>
      <p:sp>
        <p:nvSpPr>
          <p:cNvPr id="499" name="Google Shape;499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19" name="Google Shape;5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7ad43a4dc_2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37ad43a4dc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BBFA506-0E57-BF78-19F7-E62A161D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70ec78b28_21_1:notes">
            <a:extLst>
              <a:ext uri="{FF2B5EF4-FFF2-40B4-BE49-F238E27FC236}">
                <a16:creationId xmlns:a16="http://schemas.microsoft.com/office/drawing/2014/main" id="{57BED2D0-DA34-A5E1-CE96-5FD07D5935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11188"/>
            <a:ext cx="6113463" cy="3440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e70ec78b28_21_1:notes">
            <a:extLst>
              <a:ext uri="{FF2B5EF4-FFF2-40B4-BE49-F238E27FC236}">
                <a16:creationId xmlns:a16="http://schemas.microsoft.com/office/drawing/2014/main" id="{0BD244DF-469E-0AA7-4907-86335D003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e70ec78b28_21_1:notes">
            <a:extLst>
              <a:ext uri="{FF2B5EF4-FFF2-40B4-BE49-F238E27FC236}">
                <a16:creationId xmlns:a16="http://schemas.microsoft.com/office/drawing/2014/main" id="{59D04922-3F0D-C19A-83AE-14A95828127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12.09.23</a:t>
            </a:r>
            <a:endParaRPr/>
          </a:p>
        </p:txBody>
      </p:sp>
      <p:sp>
        <p:nvSpPr>
          <p:cNvPr id="104" name="Google Shape;104;g1e70ec78b28_21_1:notes">
            <a:extLst>
              <a:ext uri="{FF2B5EF4-FFF2-40B4-BE49-F238E27FC236}">
                <a16:creationId xmlns:a16="http://schemas.microsoft.com/office/drawing/2014/main" id="{293059A1-F5C4-CC11-A4ED-2D7223100A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55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3"/>
          <p:cNvSpPr/>
          <p:nvPr/>
        </p:nvSpPr>
        <p:spPr>
          <a:xfrm>
            <a:off x="0" y="2593975"/>
            <a:ext cx="12217400" cy="1309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8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450" y="6248400"/>
            <a:ext cx="2000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075" y="381000"/>
            <a:ext cx="1300163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8325" y="341313"/>
            <a:ext cx="919163" cy="13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3" descr="L&amp;#39;ANS, l&amp;#39;Agence du Numérique en Santé | esante.gouv.f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2413" y="6213475"/>
            <a:ext cx="1436687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3" descr="Perte d&amp;#39;autonomie des personnes âgées et autonomie des personnes  handicapées | CNS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6438" y="6229350"/>
            <a:ext cx="828675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3" descr="L&amp;#39;identité visuelle de l&amp;#39;Assurance Maladie évolue en douceur | ameli.fr |  Assuré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2300" y="6089650"/>
            <a:ext cx="1189038" cy="766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83"/>
          <p:cNvSpPr txBox="1">
            <a:spLocks noGrp="1"/>
          </p:cNvSpPr>
          <p:nvPr>
            <p:ph type="body" idx="1"/>
          </p:nvPr>
        </p:nvSpPr>
        <p:spPr>
          <a:xfrm>
            <a:off x="837059" y="5591032"/>
            <a:ext cx="9440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11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3"/>
          <p:cNvSpPr txBox="1">
            <a:spLocks noGrp="1"/>
          </p:cNvSpPr>
          <p:nvPr>
            <p:ph type="subTitle" idx="2"/>
          </p:nvPr>
        </p:nvSpPr>
        <p:spPr>
          <a:xfrm>
            <a:off x="837059" y="4451428"/>
            <a:ext cx="94405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Char char="​"/>
              <a:defRPr sz="3600" b="1" i="0" u="none" strike="noStrike" cap="none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title"/>
          </p:nvPr>
        </p:nvSpPr>
        <p:spPr>
          <a:xfrm>
            <a:off x="837059" y="2947711"/>
            <a:ext cx="944053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573" y="355289"/>
            <a:ext cx="2222003" cy="135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rticle / Image colonne">
  <p:cSld name="Page article / Image colonn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355" y="501063"/>
            <a:ext cx="516648" cy="249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04"/>
          <p:cNvCxnSpPr/>
          <p:nvPr/>
        </p:nvCxnSpPr>
        <p:spPr>
          <a:xfrm>
            <a:off x="476352" y="864175"/>
            <a:ext cx="3328827" cy="0"/>
          </a:xfrm>
          <a:prstGeom prst="straightConnector1">
            <a:avLst/>
          </a:prstGeom>
          <a:noFill/>
          <a:ln w="9525" cap="flat" cmpd="sng">
            <a:solidFill>
              <a:srgbClr val="6F7072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90" name="Google Shape;90;p104"/>
          <p:cNvPicPr preferRelativeResize="0"/>
          <p:nvPr/>
        </p:nvPicPr>
        <p:blipFill rotWithShape="1">
          <a:blip r:embed="rId3">
            <a:alphaModFix amt="35000"/>
          </a:blip>
          <a:srcRect l="2854" r="1971" b="3453"/>
          <a:stretch/>
        </p:blipFill>
        <p:spPr>
          <a:xfrm>
            <a:off x="6796216" y="4209536"/>
            <a:ext cx="5395784" cy="26484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4"/>
          <p:cNvSpPr txBox="1"/>
          <p:nvPr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50">
                <a:solidFill>
                  <a:srgbClr val="6F707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r>
              <a:rPr lang="fr-FR" sz="850">
                <a:solidFill>
                  <a:srgbClr val="6F707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/>
          </a:p>
        </p:txBody>
      </p:sp>
      <p:pic>
        <p:nvPicPr>
          <p:cNvPr id="92" name="Google Shape;92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4195" y="315595"/>
            <a:ext cx="6381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e CNS">
  <p:cSld name="Style C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5"/>
          <p:cNvSpPr txBox="1">
            <a:spLocks noGrp="1"/>
          </p:cNvSpPr>
          <p:nvPr>
            <p:ph type="title"/>
          </p:nvPr>
        </p:nvSpPr>
        <p:spPr>
          <a:xfrm>
            <a:off x="846319" y="1569087"/>
            <a:ext cx="10507480" cy="93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374C6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5" name="Google Shape;95;p105"/>
          <p:cNvCxnSpPr/>
          <p:nvPr/>
        </p:nvCxnSpPr>
        <p:spPr>
          <a:xfrm>
            <a:off x="846319" y="1483360"/>
            <a:ext cx="10507481" cy="0"/>
          </a:xfrm>
          <a:prstGeom prst="straightConnector1">
            <a:avLst/>
          </a:prstGeom>
          <a:noFill/>
          <a:ln w="9525" cap="flat" cmpd="sng">
            <a:solidFill>
              <a:srgbClr val="374C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05"/>
          <p:cNvSpPr txBox="1">
            <a:spLocks noGrp="1"/>
          </p:cNvSpPr>
          <p:nvPr>
            <p:ph type="body" idx="1"/>
          </p:nvPr>
        </p:nvSpPr>
        <p:spPr>
          <a:xfrm>
            <a:off x="3464560" y="825500"/>
            <a:ext cx="7889240" cy="57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74C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11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05"/>
          <p:cNvSpPr txBox="1">
            <a:spLocks noGrp="1"/>
          </p:cNvSpPr>
          <p:nvPr>
            <p:ph type="dt" idx="10"/>
          </p:nvPr>
        </p:nvSpPr>
        <p:spPr>
          <a:xfrm>
            <a:off x="9577137" y="6083287"/>
            <a:ext cx="10001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05"/>
          <p:cNvSpPr txBox="1">
            <a:spLocks noGrp="1"/>
          </p:cNvSpPr>
          <p:nvPr>
            <p:ph type="ftr" idx="11"/>
          </p:nvPr>
        </p:nvSpPr>
        <p:spPr>
          <a:xfrm>
            <a:off x="5182360" y="60832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05"/>
          <p:cNvSpPr txBox="1">
            <a:spLocks noGrp="1"/>
          </p:cNvSpPr>
          <p:nvPr>
            <p:ph type="sldNum" idx="12"/>
          </p:nvPr>
        </p:nvSpPr>
        <p:spPr>
          <a:xfrm>
            <a:off x="10857296" y="6083287"/>
            <a:ext cx="496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74C6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0" name="Google Shape;100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2923" y="5941115"/>
            <a:ext cx="1350932" cy="4057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05"/>
          <p:cNvCxnSpPr/>
          <p:nvPr/>
        </p:nvCxnSpPr>
        <p:spPr>
          <a:xfrm>
            <a:off x="1477061" y="5939164"/>
            <a:ext cx="0" cy="378000"/>
          </a:xfrm>
          <a:prstGeom prst="straightConnector1">
            <a:avLst/>
          </a:prstGeom>
          <a:noFill/>
          <a:ln w="9525" cap="flat" cmpd="sng">
            <a:solidFill>
              <a:srgbClr val="6F70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" name="Google Shape;102;p105" descr="Une image contenant text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68" y="5939164"/>
            <a:ext cx="632032" cy="3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SUNES ">
  <p:cSld name="Masque SUNES 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6"/>
          <p:cNvSpPr txBox="1">
            <a:spLocks noGrp="1"/>
          </p:cNvSpPr>
          <p:nvPr>
            <p:ph type="title"/>
          </p:nvPr>
        </p:nvSpPr>
        <p:spPr>
          <a:xfrm>
            <a:off x="428571" y="273318"/>
            <a:ext cx="9357687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6"/>
          <p:cNvSpPr/>
          <p:nvPr/>
        </p:nvSpPr>
        <p:spPr>
          <a:xfrm>
            <a:off x="11312525" y="6513994"/>
            <a:ext cx="422275" cy="2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106"/>
          <p:cNvCxnSpPr/>
          <p:nvPr/>
        </p:nvCxnSpPr>
        <p:spPr>
          <a:xfrm rot="10800000">
            <a:off x="11312525" y="6504470"/>
            <a:ext cx="3255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" name="Google Shape;107;p10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04600" y="141288"/>
            <a:ext cx="6604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6"/>
          <p:cNvSpPr/>
          <p:nvPr/>
        </p:nvSpPr>
        <p:spPr>
          <a:xfrm>
            <a:off x="10748789" y="141287"/>
            <a:ext cx="435830" cy="6537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que SUNES ">
  <p:cSld name="Masque SUNES 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7"/>
          <p:cNvSpPr txBox="1">
            <a:spLocks noGrp="1"/>
          </p:cNvSpPr>
          <p:nvPr>
            <p:ph type="title"/>
          </p:nvPr>
        </p:nvSpPr>
        <p:spPr>
          <a:xfrm>
            <a:off x="428571" y="273318"/>
            <a:ext cx="9357687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7"/>
          <p:cNvSpPr txBox="1">
            <a:spLocks noGrp="1"/>
          </p:cNvSpPr>
          <p:nvPr>
            <p:ph type="subTitle" idx="1"/>
          </p:nvPr>
        </p:nvSpPr>
        <p:spPr>
          <a:xfrm>
            <a:off x="428570" y="907032"/>
            <a:ext cx="9357687" cy="25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07"/>
          <p:cNvSpPr/>
          <p:nvPr/>
        </p:nvSpPr>
        <p:spPr>
          <a:xfrm>
            <a:off x="11312525" y="6513994"/>
            <a:ext cx="422275" cy="2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07"/>
          <p:cNvCxnSpPr/>
          <p:nvPr/>
        </p:nvCxnSpPr>
        <p:spPr>
          <a:xfrm rot="10800000">
            <a:off x="11312525" y="6504470"/>
            <a:ext cx="3255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10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2917" y="430792"/>
            <a:ext cx="571255" cy="57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2601" y="303060"/>
            <a:ext cx="1312065" cy="82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07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36" y="6397510"/>
            <a:ext cx="1673023" cy="37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8"/>
          <p:cNvSpPr txBox="1">
            <a:spLocks noGrp="1"/>
          </p:cNvSpPr>
          <p:nvPr>
            <p:ph type="title"/>
          </p:nvPr>
        </p:nvSpPr>
        <p:spPr>
          <a:xfrm>
            <a:off x="554038" y="500063"/>
            <a:ext cx="1108392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0" name="Google Shape;120;p10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0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0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0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-Courante">
  <p:cSld name="Page-Courant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110"/>
          <p:cNvCxnSpPr/>
          <p:nvPr/>
        </p:nvCxnSpPr>
        <p:spPr>
          <a:xfrm>
            <a:off x="475202" y="863029"/>
            <a:ext cx="3328827" cy="0"/>
          </a:xfrm>
          <a:prstGeom prst="straightConnector1">
            <a:avLst/>
          </a:prstGeom>
          <a:noFill/>
          <a:ln w="9525" cap="flat" cmpd="sng">
            <a:solidFill>
              <a:srgbClr val="6F7072"/>
            </a:solidFill>
            <a:prstDash val="solid"/>
            <a:round/>
            <a:headEnd type="none" w="sm" len="sm"/>
            <a:tailEnd type="oval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">
  <p:cSld name="4_Defaul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1"/>
          <p:cNvSpPr/>
          <p:nvPr/>
        </p:nvSpPr>
        <p:spPr>
          <a:xfrm>
            <a:off x="11312526" y="6513995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111"/>
          <p:cNvCxnSpPr/>
          <p:nvPr/>
        </p:nvCxnSpPr>
        <p:spPr>
          <a:xfrm rot="10800000">
            <a:off x="11312526" y="6504471"/>
            <a:ext cx="3255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/ sous-titre / texte">
  <p:cSld name="Titre / sous-titre / text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2"/>
          <p:cNvSpPr txBox="1">
            <a:spLocks noGrp="1"/>
          </p:cNvSpPr>
          <p:nvPr>
            <p:ph type="sldNum" idx="12"/>
          </p:nvPr>
        </p:nvSpPr>
        <p:spPr>
          <a:xfrm>
            <a:off x="9864951" y="6378000"/>
            <a:ext cx="180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4" name="Google Shape;134;p112"/>
          <p:cNvSpPr txBox="1">
            <a:spLocks noGrp="1"/>
          </p:cNvSpPr>
          <p:nvPr>
            <p:ph type="dt" idx="10"/>
          </p:nvPr>
        </p:nvSpPr>
        <p:spPr>
          <a:xfrm>
            <a:off x="431800" y="6396841"/>
            <a:ext cx="15600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12"/>
          <p:cNvSpPr txBox="1">
            <a:spLocks noGrp="1"/>
          </p:cNvSpPr>
          <p:nvPr>
            <p:ph type="body" idx="1"/>
          </p:nvPr>
        </p:nvSpPr>
        <p:spPr>
          <a:xfrm>
            <a:off x="431801" y="1856927"/>
            <a:ext cx="11232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lphaL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12"/>
          <p:cNvSpPr txBox="1">
            <a:spLocks noGrp="1"/>
          </p:cNvSpPr>
          <p:nvPr>
            <p:ph type="title"/>
          </p:nvPr>
        </p:nvSpPr>
        <p:spPr>
          <a:xfrm>
            <a:off x="431800" y="1172841"/>
            <a:ext cx="11233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2"/>
          <p:cNvSpPr txBox="1">
            <a:spLocks noGrp="1"/>
          </p:cNvSpPr>
          <p:nvPr>
            <p:ph type="body" idx="2"/>
          </p:nvPr>
        </p:nvSpPr>
        <p:spPr>
          <a:xfrm>
            <a:off x="431800" y="2276872"/>
            <a:ext cx="112323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attrocento Sans"/>
              <a:buChar char="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24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12"/>
          <p:cNvSpPr txBox="1">
            <a:spLocks noGrp="1"/>
          </p:cNvSpPr>
          <p:nvPr>
            <p:ph type="ftr" idx="11"/>
          </p:nvPr>
        </p:nvSpPr>
        <p:spPr>
          <a:xfrm>
            <a:off x="3825043" y="260648"/>
            <a:ext cx="7839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">
  <p:cSld name="1_Tex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3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11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42" name="Google Shape;142;p113"/>
          <p:cNvSpPr txBox="1">
            <a:spLocks noGrp="1"/>
          </p:cNvSpPr>
          <p:nvPr>
            <p:ph type="title"/>
          </p:nvPr>
        </p:nvSpPr>
        <p:spPr>
          <a:xfrm>
            <a:off x="554038" y="500063"/>
            <a:ext cx="11083925" cy="384175"/>
          </a:xfrm>
          <a:prstGeom prst="rect">
            <a:avLst/>
          </a:prstGeom>
          <a:solidFill>
            <a:srgbClr val="2A9CA9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 1">
  <p:cSld name="1_Defau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4"/>
          <p:cNvSpPr/>
          <p:nvPr/>
        </p:nvSpPr>
        <p:spPr>
          <a:xfrm>
            <a:off x="11222033" y="6513513"/>
            <a:ext cx="4224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84"/>
          <p:cNvCxnSpPr/>
          <p:nvPr/>
        </p:nvCxnSpPr>
        <p:spPr>
          <a:xfrm rot="10800000">
            <a:off x="11312463" y="6503988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8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0" y="220663"/>
            <a:ext cx="434975" cy="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4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5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400"/>
              <a:buFont typeface="Arial"/>
              <a:buNone/>
              <a:defRPr>
                <a:solidFill>
                  <a:srgbClr val="2931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 1">
  <p:cSld name="1_Default 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f767d5014_1_114"/>
          <p:cNvSpPr/>
          <p:nvPr/>
        </p:nvSpPr>
        <p:spPr>
          <a:xfrm>
            <a:off x="11312525" y="6513513"/>
            <a:ext cx="4224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" sz="93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‹N°›</a:t>
            </a:fld>
            <a:endParaRPr sz="933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g2af767d5014_1_114"/>
          <p:cNvCxnSpPr/>
          <p:nvPr/>
        </p:nvCxnSpPr>
        <p:spPr>
          <a:xfrm rot="10800000">
            <a:off x="11312363" y="6503988"/>
            <a:ext cx="32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g2af767d5014_1_1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af767d5014_1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1" y="220664"/>
            <a:ext cx="434975" cy="6540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af767d5014_1_114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931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af767d5014_1_114"/>
          <p:cNvSpPr txBox="1">
            <a:spLocks noGrp="1"/>
          </p:cNvSpPr>
          <p:nvPr>
            <p:ph type="subTitle" idx="1"/>
          </p:nvPr>
        </p:nvSpPr>
        <p:spPr>
          <a:xfrm>
            <a:off x="554737" y="957799"/>
            <a:ext cx="9427600" cy="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►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dk1"/>
              </a:buClr>
              <a:buSzPts val="1400"/>
              <a:buFont typeface="Arial"/>
              <a:buChar char="▫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822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11/04/2026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84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20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11/04/2026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2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11/04/2026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24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9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11/04/2026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659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50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40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faut">
  <p:cSld name="Défa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3" y="220665"/>
            <a:ext cx="434975" cy="654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5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900"/>
              <a:buFont typeface="Arial"/>
              <a:buNone/>
              <a:defRPr sz="2533" b="1">
                <a:solidFill>
                  <a:srgbClr val="2931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782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287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994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895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719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443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66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642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872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62507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6"/>
          <p:cNvSpPr/>
          <p:nvPr/>
        </p:nvSpPr>
        <p:spPr>
          <a:xfrm>
            <a:off x="11312525" y="6513513"/>
            <a:ext cx="422275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86"/>
          <p:cNvCxnSpPr/>
          <p:nvPr/>
        </p:nvCxnSpPr>
        <p:spPr>
          <a:xfrm rot="10800000">
            <a:off x="11312525" y="6503988"/>
            <a:ext cx="3254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8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0" y="220663"/>
            <a:ext cx="434975" cy="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6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463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931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6"/>
          <p:cNvSpPr txBox="1">
            <a:spLocks noGrp="1"/>
          </p:cNvSpPr>
          <p:nvPr>
            <p:ph type="subTitle" idx="1"/>
          </p:nvPr>
        </p:nvSpPr>
        <p:spPr>
          <a:xfrm>
            <a:off x="554737" y="957798"/>
            <a:ext cx="9427463" cy="35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84254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11452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536723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92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655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160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1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782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02136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15983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 6 1">
  <p:cSld name="Default 6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7"/>
          <p:cNvSpPr/>
          <p:nvPr/>
        </p:nvSpPr>
        <p:spPr>
          <a:xfrm>
            <a:off x="11222033" y="6513513"/>
            <a:ext cx="4224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87"/>
          <p:cNvCxnSpPr/>
          <p:nvPr/>
        </p:nvCxnSpPr>
        <p:spPr>
          <a:xfrm rot="10800000">
            <a:off x="11312363" y="6503988"/>
            <a:ext cx="32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" name="Google Shape;46;p8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3" y="220665"/>
            <a:ext cx="434975" cy="65404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7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6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500"/>
              <a:buFont typeface="Arial"/>
              <a:buNone/>
              <a:defRPr>
                <a:solidFill>
                  <a:srgbClr val="2931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015513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620658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387567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324245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47602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4085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305906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7701" y="620713"/>
            <a:ext cx="8784299" cy="41751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31801" y="1773238"/>
            <a:ext cx="5611284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284" y="1773238"/>
            <a:ext cx="5611283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15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SUI">
  <p:cSld name="COSUI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1"/>
          <p:cNvSpPr txBox="1">
            <a:spLocks noGrp="1"/>
          </p:cNvSpPr>
          <p:nvPr>
            <p:ph type="title"/>
          </p:nvPr>
        </p:nvSpPr>
        <p:spPr>
          <a:xfrm>
            <a:off x="428571" y="272147"/>
            <a:ext cx="9357687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1"/>
          <p:cNvSpPr txBox="1">
            <a:spLocks noGrp="1"/>
          </p:cNvSpPr>
          <p:nvPr>
            <p:ph type="subTitle" idx="1"/>
          </p:nvPr>
        </p:nvSpPr>
        <p:spPr>
          <a:xfrm>
            <a:off x="428570" y="907032"/>
            <a:ext cx="9357687" cy="25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9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2486" y="307957"/>
            <a:ext cx="497166" cy="4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6398" y="272147"/>
            <a:ext cx="377031" cy="5658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1"/>
          <p:cNvSpPr/>
          <p:nvPr/>
        </p:nvSpPr>
        <p:spPr>
          <a:xfrm>
            <a:off x="11222033" y="6513513"/>
            <a:ext cx="422275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91"/>
          <p:cNvCxnSpPr/>
          <p:nvPr/>
        </p:nvCxnSpPr>
        <p:spPr>
          <a:xfrm rot="10800000">
            <a:off x="11312525" y="6503988"/>
            <a:ext cx="3254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1_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2"/>
          <p:cNvSpPr/>
          <p:nvPr/>
        </p:nvSpPr>
        <p:spPr>
          <a:xfrm>
            <a:off x="0" y="2593975"/>
            <a:ext cx="12217500" cy="13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450" y="6054970"/>
            <a:ext cx="2000249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2"/>
          <p:cNvSpPr txBox="1">
            <a:spLocks noGrp="1"/>
          </p:cNvSpPr>
          <p:nvPr>
            <p:ph type="body" idx="1"/>
          </p:nvPr>
        </p:nvSpPr>
        <p:spPr>
          <a:xfrm>
            <a:off x="837059" y="5591032"/>
            <a:ext cx="944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718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2"/>
          <p:cNvSpPr txBox="1">
            <a:spLocks noGrp="1"/>
          </p:cNvSpPr>
          <p:nvPr>
            <p:ph type="subTitle" idx="2"/>
          </p:nvPr>
        </p:nvSpPr>
        <p:spPr>
          <a:xfrm>
            <a:off x="837059" y="4451428"/>
            <a:ext cx="944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Char char="​"/>
              <a:defRPr sz="3600" b="1" i="0" u="none" strike="noStrike" cap="none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title"/>
          </p:nvPr>
        </p:nvSpPr>
        <p:spPr>
          <a:xfrm>
            <a:off x="837059" y="2947711"/>
            <a:ext cx="944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4000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 3">
  <p:cSld name="Default 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1"/>
          <p:cNvSpPr/>
          <p:nvPr/>
        </p:nvSpPr>
        <p:spPr>
          <a:xfrm>
            <a:off x="11222033" y="6513513"/>
            <a:ext cx="4224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01"/>
          <p:cNvCxnSpPr/>
          <p:nvPr/>
        </p:nvCxnSpPr>
        <p:spPr>
          <a:xfrm rot="10800000">
            <a:off x="11312463" y="6503988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10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6100" y="217488"/>
            <a:ext cx="6604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550" y="220663"/>
            <a:ext cx="434975" cy="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1"/>
          <p:cNvSpPr txBox="1">
            <a:spLocks noGrp="1"/>
          </p:cNvSpPr>
          <p:nvPr>
            <p:ph type="title"/>
          </p:nvPr>
        </p:nvSpPr>
        <p:spPr>
          <a:xfrm>
            <a:off x="554737" y="315897"/>
            <a:ext cx="94275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400"/>
              <a:buFont typeface="Arial"/>
              <a:buNone/>
              <a:defRPr>
                <a:solidFill>
                  <a:srgbClr val="2931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">
  <p:cSld name="3_Defaul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2550" y="220663"/>
            <a:ext cx="434975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719" y="164798"/>
            <a:ext cx="709915" cy="7099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2"/>
          <p:cNvSpPr/>
          <p:nvPr/>
        </p:nvSpPr>
        <p:spPr>
          <a:xfrm>
            <a:off x="11312525" y="6513994"/>
            <a:ext cx="422275" cy="2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9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102"/>
          <p:cNvCxnSpPr/>
          <p:nvPr/>
        </p:nvCxnSpPr>
        <p:spPr>
          <a:xfrm rot="10800000">
            <a:off x="11312525" y="6504470"/>
            <a:ext cx="3255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02"/>
          <p:cNvSpPr txBox="1">
            <a:spLocks noGrp="1"/>
          </p:cNvSpPr>
          <p:nvPr>
            <p:ph type="title"/>
          </p:nvPr>
        </p:nvSpPr>
        <p:spPr>
          <a:xfrm>
            <a:off x="428571" y="273318"/>
            <a:ext cx="9357687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2"/>
          <p:cNvSpPr txBox="1">
            <a:spLocks noGrp="1"/>
          </p:cNvSpPr>
          <p:nvPr>
            <p:ph type="subTitle" idx="1"/>
          </p:nvPr>
        </p:nvSpPr>
        <p:spPr>
          <a:xfrm>
            <a:off x="428570" y="907032"/>
            <a:ext cx="9357687" cy="25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tags" Target="../tags/tag1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image" Target="../media/image21.png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554038" y="500063"/>
            <a:ext cx="1108392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/>
          <p:nvPr/>
        </p:nvSpPr>
        <p:spPr>
          <a:xfrm>
            <a:off x="152400" y="6440488"/>
            <a:ext cx="53340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2"/>
          <p:cNvSpPr txBox="1"/>
          <p:nvPr/>
        </p:nvSpPr>
        <p:spPr>
          <a:xfrm>
            <a:off x="11637963" y="6440488"/>
            <a:ext cx="38893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82" descr="Text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9336" y="6397510"/>
            <a:ext cx="1673023" cy="3743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74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1A888F5-D60A-4841-9350-D760B6CD4A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301083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98" imgH="499" progId="TCLayout.ActiveDocument.1">
                  <p:embed/>
                </p:oleObj>
              </mc:Choice>
              <mc:Fallback>
                <p:oleObj name="think-cell Slide" r:id="rId40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1A888F5-D60A-4841-9350-D760B6CD4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endParaRPr lang="fr-FR"/>
          </a:p>
          <a:p>
            <a:pPr lvl="4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dmp.fr/documents/d/dmp/matrice-habilitatio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p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sante.gouv.fr/strategie-nationale/mon-espace-sante/professionnel-de-sant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ante-gouv-9827.slite.page/p/kU1dnYZ6KKykXk/Fondamentaux-questions-et-propositions" TargetMode="External"/><Relationship Id="rId3" Type="http://schemas.openxmlformats.org/officeDocument/2006/relationships/hyperlink" Target="https://sante-gouv-9827.slite.page/p/vCDDGVTLsWw2km/Fondamentaux-et-principes-operationnels-du-partage-des-donnees-de-sante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hyperlink" Target="https://esante.gouv.fr/strategie-nationale/mon-espace-sante" TargetMode="External"/><Relationship Id="rId9" Type="http://schemas.openxmlformats.org/officeDocument/2006/relationships/hyperlink" Target="https://sante-gouv-9827.slite.com/app/docs/DB08ouSqcNJQX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hyperlink" Target="https://esante.gouv.fr/segur/transpare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esante.gouv.fr/ens/segur-numerique-sante/vague-2/dispositif-lgc-couloir-sages-femmes-paramedicau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"/>
          <p:cNvSpPr txBox="1">
            <a:spLocks noGrp="1"/>
          </p:cNvSpPr>
          <p:nvPr>
            <p:ph type="body" idx="1"/>
          </p:nvPr>
        </p:nvSpPr>
        <p:spPr>
          <a:xfrm>
            <a:off x="837059" y="5591032"/>
            <a:ext cx="9440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23 Avril 2026</a:t>
            </a:r>
            <a:endParaRPr dirty="0"/>
          </a:p>
        </p:txBody>
      </p:sp>
      <p:sp>
        <p:nvSpPr>
          <p:cNvPr id="356" name="Google Shape;356;p1"/>
          <p:cNvSpPr txBox="1">
            <a:spLocks noGrp="1"/>
          </p:cNvSpPr>
          <p:nvPr>
            <p:ph type="subTitle" idx="2"/>
          </p:nvPr>
        </p:nvSpPr>
        <p:spPr>
          <a:xfrm>
            <a:off x="310896" y="4163881"/>
            <a:ext cx="11533831" cy="122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​"/>
            </a:pPr>
            <a:r>
              <a:rPr lang="fr-FR" sz="2800" dirty="0">
                <a:latin typeface="Arial"/>
                <a:ea typeface="Arial"/>
                <a:cs typeface="Arial"/>
                <a:sym typeface="Arial"/>
              </a:rPr>
              <a:t>Aboutissement des travaux Ségur vague 2 </a:t>
            </a:r>
            <a:r>
              <a:rPr lang="fr-FR" sz="2800" dirty="0"/>
              <a:t>Orthophonistes</a:t>
            </a:r>
            <a:endParaRPr sz="28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"/>
          <p:cNvSpPr txBox="1">
            <a:spLocks noGrp="1"/>
          </p:cNvSpPr>
          <p:nvPr>
            <p:ph type="title"/>
          </p:nvPr>
        </p:nvSpPr>
        <p:spPr>
          <a:xfrm>
            <a:off x="837059" y="2947711"/>
            <a:ext cx="944053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SÉGUR DU NUMÉRIQUE EN SANTÉ </a:t>
            </a:r>
            <a:endParaRPr/>
          </a:p>
        </p:txBody>
      </p:sp>
      <p:sp>
        <p:nvSpPr>
          <p:cNvPr id="358" name="Google Shape;358;p1"/>
          <p:cNvSpPr/>
          <p:nvPr/>
        </p:nvSpPr>
        <p:spPr>
          <a:xfrm>
            <a:off x="10879994" y="6147962"/>
            <a:ext cx="1261206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4632" y="6178201"/>
            <a:ext cx="596775" cy="52656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"/>
          <p:cNvSpPr/>
          <p:nvPr/>
        </p:nvSpPr>
        <p:spPr>
          <a:xfrm>
            <a:off x="7722774" y="6089214"/>
            <a:ext cx="1626966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E6001B9-819C-D5E9-54D6-3580C4F77CFB}"/>
              </a:ext>
            </a:extLst>
          </p:cNvPr>
          <p:cNvSpPr txBox="1"/>
          <p:nvPr/>
        </p:nvSpPr>
        <p:spPr>
          <a:xfrm>
            <a:off x="1171074" y="767916"/>
            <a:ext cx="6096000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Matrice d'habilitations des PS pour le DMP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A4F172-115B-D6B4-0B90-28163B782518}"/>
              </a:ext>
            </a:extLst>
          </p:cNvPr>
          <p:cNvSpPr txBox="1"/>
          <p:nvPr/>
        </p:nvSpPr>
        <p:spPr>
          <a:xfrm>
            <a:off x="577515" y="290862"/>
            <a:ext cx="8903368" cy="47705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2931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Matrice consultation des documents du DMP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2C2028-8B59-1456-D8A7-B0336C19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4" t="20098" r="11468" b="6434"/>
          <a:stretch/>
        </p:blipFill>
        <p:spPr>
          <a:xfrm>
            <a:off x="1171074" y="1244970"/>
            <a:ext cx="9625263" cy="5037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5CC217-0AA3-F9C5-1D1E-149E076A2516}"/>
              </a:ext>
            </a:extLst>
          </p:cNvPr>
          <p:cNvSpPr/>
          <p:nvPr/>
        </p:nvSpPr>
        <p:spPr>
          <a:xfrm>
            <a:off x="6606363" y="1231322"/>
            <a:ext cx="290624" cy="5037220"/>
          </a:xfrm>
          <a:prstGeom prst="rect">
            <a:avLst/>
          </a:prstGeom>
          <a:noFill/>
          <a:ln w="38100" cap="sq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dirty="0" err="1">
              <a:solidFill>
                <a:schemeClr val="bg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D43ED87-034E-15C6-6225-FF05BD6A2C03}"/>
              </a:ext>
            </a:extLst>
          </p:cNvPr>
          <p:cNvCxnSpPr/>
          <p:nvPr/>
        </p:nvCxnSpPr>
        <p:spPr>
          <a:xfrm>
            <a:off x="2743200" y="5830159"/>
            <a:ext cx="60501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E754F68-E1A8-C259-5013-D6E5AD30438F}"/>
              </a:ext>
            </a:extLst>
          </p:cNvPr>
          <p:cNvCxnSpPr/>
          <p:nvPr/>
        </p:nvCxnSpPr>
        <p:spPr>
          <a:xfrm>
            <a:off x="2743200" y="6140688"/>
            <a:ext cx="60501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7E5A710-86F9-9831-CD51-12FDD56BE5C6}"/>
              </a:ext>
            </a:extLst>
          </p:cNvPr>
          <p:cNvCxnSpPr/>
          <p:nvPr/>
        </p:nvCxnSpPr>
        <p:spPr>
          <a:xfrm>
            <a:off x="2743200" y="2937996"/>
            <a:ext cx="60501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591D12-1E25-62F9-5F47-5D0EE3CB27AF}"/>
              </a:ext>
            </a:extLst>
          </p:cNvPr>
          <p:cNvCxnSpPr/>
          <p:nvPr/>
        </p:nvCxnSpPr>
        <p:spPr>
          <a:xfrm>
            <a:off x="2743200" y="5241184"/>
            <a:ext cx="60501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3ED9ECA-5580-FE67-336F-BFC881D8272D}"/>
              </a:ext>
            </a:extLst>
          </p:cNvPr>
          <p:cNvCxnSpPr/>
          <p:nvPr/>
        </p:nvCxnSpPr>
        <p:spPr>
          <a:xfrm>
            <a:off x="2743200" y="5427960"/>
            <a:ext cx="60501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1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0C99AA4-CB23-CCEA-1748-5DD801666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5484A25B-EAED-2798-7B27-07C682E53052}"/>
              </a:ext>
            </a:extLst>
          </p:cNvPr>
          <p:cNvSpPr txBox="1"/>
          <p:nvPr/>
        </p:nvSpPr>
        <p:spPr>
          <a:xfrm>
            <a:off x="2371724" y="1781356"/>
            <a:ext cx="9153526" cy="6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Professionnels : </a:t>
            </a: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Orthophonistes libéraux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rgbClr val="23277E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Editeurs : </a:t>
            </a:r>
            <a:r>
              <a:rPr lang="fr-FR" sz="1600" b="1" dirty="0">
                <a:solidFill>
                  <a:srgbClr val="23277E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t</a:t>
            </a: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out industriel faisant référencer sa solution auprès de l’ANS</a:t>
            </a:r>
            <a:endParaRPr lang="fr-FR" sz="1600" dirty="0">
              <a:solidFill>
                <a:srgbClr val="23277E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4" name="Google Shape;588;g31d1ef1fdeb_6_330">
            <a:extLst>
              <a:ext uri="{FF2B5EF4-FFF2-40B4-BE49-F238E27FC236}">
                <a16:creationId xmlns:a16="http://schemas.microsoft.com/office/drawing/2014/main" id="{C747A6D8-EB5D-52BF-74FC-3386A6CAD8F7}"/>
              </a:ext>
            </a:extLst>
          </p:cNvPr>
          <p:cNvSpPr/>
          <p:nvPr/>
        </p:nvSpPr>
        <p:spPr>
          <a:xfrm>
            <a:off x="589588" y="1479478"/>
            <a:ext cx="1667838" cy="1149421"/>
          </a:xfrm>
          <a:prstGeom prst="roundRect">
            <a:avLst>
              <a:gd name="adj" fmla="val 11456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Eligibilité</a:t>
            </a:r>
          </a:p>
        </p:txBody>
      </p:sp>
      <p:sp>
        <p:nvSpPr>
          <p:cNvPr id="5" name="Google Shape;588;g31d1ef1fdeb_6_330">
            <a:extLst>
              <a:ext uri="{FF2B5EF4-FFF2-40B4-BE49-F238E27FC236}">
                <a16:creationId xmlns:a16="http://schemas.microsoft.com/office/drawing/2014/main" id="{38F1F242-AC61-B410-665E-FB2A18F31403}"/>
              </a:ext>
            </a:extLst>
          </p:cNvPr>
          <p:cNvSpPr/>
          <p:nvPr/>
        </p:nvSpPr>
        <p:spPr>
          <a:xfrm>
            <a:off x="589588" y="3918243"/>
            <a:ext cx="1667837" cy="2005134"/>
          </a:xfrm>
          <a:prstGeom prst="roundRect">
            <a:avLst>
              <a:gd name="adj" fmla="val 11456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Prestation financées</a:t>
            </a:r>
          </a:p>
        </p:txBody>
      </p:sp>
      <p:sp>
        <p:nvSpPr>
          <p:cNvPr id="7" name="Google Shape;588;g31d1ef1fdeb_6_330">
            <a:extLst>
              <a:ext uri="{FF2B5EF4-FFF2-40B4-BE49-F238E27FC236}">
                <a16:creationId xmlns:a16="http://schemas.microsoft.com/office/drawing/2014/main" id="{69114143-0697-A506-DD24-7718BF1D8189}"/>
              </a:ext>
            </a:extLst>
          </p:cNvPr>
          <p:cNvSpPr/>
          <p:nvPr/>
        </p:nvSpPr>
        <p:spPr>
          <a:xfrm>
            <a:off x="589588" y="2851163"/>
            <a:ext cx="1667838" cy="911972"/>
          </a:xfrm>
          <a:prstGeom prst="roundRect">
            <a:avLst>
              <a:gd name="adj" fmla="val 11456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Calendrier</a:t>
            </a:r>
          </a:p>
        </p:txBody>
      </p:sp>
      <p:sp>
        <p:nvSpPr>
          <p:cNvPr id="8" name="Google Shape;126;p7">
            <a:extLst>
              <a:ext uri="{FF2B5EF4-FFF2-40B4-BE49-F238E27FC236}">
                <a16:creationId xmlns:a16="http://schemas.microsoft.com/office/drawing/2014/main" id="{959EF67F-4A9D-8E4F-277A-5304E7E4C2AC}"/>
              </a:ext>
            </a:extLst>
          </p:cNvPr>
          <p:cNvSpPr txBox="1"/>
          <p:nvPr/>
        </p:nvSpPr>
        <p:spPr>
          <a:xfrm>
            <a:off x="2371724" y="4163739"/>
            <a:ext cx="9153526" cy="215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Prestation </a:t>
            </a:r>
            <a:r>
              <a:rPr lang="fr-FR" sz="160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: </a:t>
            </a: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Réalisée sur signature d’un bon de commande par le Client (orthophoniste)</a:t>
            </a: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</a:t>
            </a:r>
            <a:r>
              <a:rPr lang="fr-FR" sz="160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ise à jour du logiciel + maintenance </a:t>
            </a:r>
            <a:endParaRPr lang="fr-FR" sz="1600" dirty="0">
              <a:solidFill>
                <a:srgbClr val="23277E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F</a:t>
            </a:r>
            <a:r>
              <a:rPr lang="fr-FR" sz="160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ormation aux nouvelles fonctionnalités</a:t>
            </a:r>
            <a:endParaRPr lang="fr-FR" sz="1600" dirty="0">
              <a:solidFill>
                <a:srgbClr val="23277E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Phase pilote auprès de 5 Professionnels qui valident le </a:t>
            </a: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bon fonctionnement avant déploiement</a:t>
            </a: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Réalisation de la prestation matérialisée par la signature d’une Vérification d’Aptitude</a:t>
            </a:r>
            <a:endParaRPr lang="fr-FR" sz="1600" dirty="0">
              <a:solidFill>
                <a:srgbClr val="23277E"/>
              </a:solidFill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endParaRPr lang="fr-FR" sz="1600" i="0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9" name="Google Shape;126;p7">
            <a:extLst>
              <a:ext uri="{FF2B5EF4-FFF2-40B4-BE49-F238E27FC236}">
                <a16:creationId xmlns:a16="http://schemas.microsoft.com/office/drawing/2014/main" id="{4F1F3BFF-F0AC-2191-A996-232AF60752A1}"/>
              </a:ext>
            </a:extLst>
          </p:cNvPr>
          <p:cNvSpPr txBox="1"/>
          <p:nvPr/>
        </p:nvSpPr>
        <p:spPr>
          <a:xfrm>
            <a:off x="2371724" y="3042995"/>
            <a:ext cx="9488044" cy="118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Développement et référencement des solutions : </a:t>
            </a:r>
            <a:r>
              <a:rPr lang="fr-FR" sz="160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horizon 2027-début 2028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rgbClr val="23277E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Déploiement des mises à jour vague 2 chez les professionnels </a:t>
            </a:r>
            <a:r>
              <a:rPr lang="fr-FR" sz="1600" dirty="0">
                <a:solidFill>
                  <a:srgbClr val="23277E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: 2028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C62"/>
              </a:buClr>
              <a:buSzPts val="1600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=&gt; Vous pourrez être sollicités par votre éditeur pour signer des Bons de Commande entre mi-2027 &gt; Automne 2028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12" name="Google Shape;106;g1e70ec78b28_21_1">
            <a:extLst>
              <a:ext uri="{FF2B5EF4-FFF2-40B4-BE49-F238E27FC236}">
                <a16:creationId xmlns:a16="http://schemas.microsoft.com/office/drawing/2014/main" id="{ACD1F88C-C7BE-B8DE-6759-BB8B0704A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88" y="567712"/>
            <a:ext cx="9698100" cy="40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u="sng" dirty="0">
                <a:solidFill>
                  <a:srgbClr val="23277E"/>
                </a:solidFill>
              </a:rPr>
              <a:t>Vague 2 </a:t>
            </a:r>
            <a:r>
              <a:rPr lang="fr-FR" sz="2400" dirty="0" err="1"/>
              <a:t>Sages-femmes</a:t>
            </a:r>
            <a:r>
              <a:rPr lang="fr-FR" sz="2400" dirty="0"/>
              <a:t>/ </a:t>
            </a:r>
            <a:r>
              <a:rPr lang="fr-FR" sz="2400" dirty="0" err="1"/>
              <a:t>Paramedicaux</a:t>
            </a:r>
            <a:endParaRPr dirty="0">
              <a:solidFill>
                <a:srgbClr val="23277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B867A3-8EF5-D330-B2E5-D2EDE9987606}"/>
              </a:ext>
            </a:extLst>
          </p:cNvPr>
          <p:cNvSpPr txBox="1"/>
          <p:nvPr/>
        </p:nvSpPr>
        <p:spPr>
          <a:xfrm>
            <a:off x="1974722" y="6153484"/>
            <a:ext cx="10217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En attendant </a:t>
            </a:r>
            <a:r>
              <a:rPr lang="fr-FR" sz="1600" i="1" dirty="0">
                <a:hlinkClick r:id="rId3"/>
              </a:rPr>
              <a:t>dmp.fr</a:t>
            </a:r>
            <a:r>
              <a:rPr lang="fr-FR" sz="1600" i="1" dirty="0"/>
              <a:t>: 2 tutoriels 6min et 40min sur </a:t>
            </a:r>
            <a:r>
              <a:rPr lang="fr-FR" sz="1600" i="1" dirty="0">
                <a:hlinkClick r:id="rId4"/>
              </a:rPr>
              <a:t>Professionnel de santé | Agence du Numérique en Santé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67023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3"/>
          <p:cNvSpPr txBox="1">
            <a:spLocks noGrp="1"/>
          </p:cNvSpPr>
          <p:nvPr>
            <p:ph type="title"/>
          </p:nvPr>
        </p:nvSpPr>
        <p:spPr>
          <a:xfrm>
            <a:off x="838200" y="2965450"/>
            <a:ext cx="988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fr-FR" b="0" dirty="0"/>
              <a:t>MERCI !!!</a:t>
            </a:r>
            <a:endParaRPr dirty="0"/>
          </a:p>
        </p:txBody>
      </p:sp>
      <p:pic>
        <p:nvPicPr>
          <p:cNvPr id="728" name="Google Shape;72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778" y="1018447"/>
            <a:ext cx="2394444" cy="75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212" y="498861"/>
            <a:ext cx="2759826" cy="167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7244" y="5933985"/>
            <a:ext cx="925613" cy="62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4450" y="5841169"/>
            <a:ext cx="809500" cy="8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3" descr="Une image contenant texte, Police, Graphique, logo&#10;&#10;Le contenu généré par l’IA peut êtr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74591" y="660400"/>
            <a:ext cx="27241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👏 Applaudissements Emoji">
            <a:extLst>
              <a:ext uri="{FF2B5EF4-FFF2-40B4-BE49-F238E27FC236}">
                <a16:creationId xmlns:a16="http://schemas.microsoft.com/office/drawing/2014/main" id="{50D1EDCE-4606-F8EE-0DDD-CCA67EE7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1027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Questions / réponses sur vos soins depuis votre domicile | Kiné Marseille  Borromées 13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4456" y="3024249"/>
            <a:ext cx="1843088" cy="109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1417157" y="2169247"/>
            <a:ext cx="9357687" cy="5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None/>
            </a:pPr>
            <a:r>
              <a:rPr lang="fr-FR" sz="25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Réponses à vos questions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25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7ad43a4dc_2_187"/>
          <p:cNvSpPr txBox="1">
            <a:spLocks noGrp="1"/>
          </p:cNvSpPr>
          <p:nvPr>
            <p:ph type="title"/>
          </p:nvPr>
        </p:nvSpPr>
        <p:spPr>
          <a:xfrm>
            <a:off x="567197" y="827539"/>
            <a:ext cx="40308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100"/>
            </a:pPr>
            <a:r>
              <a:rPr lang="fr" sz="2533"/>
              <a:t>Cabinets libéraux</a:t>
            </a:r>
            <a:endParaRPr sz="2533" b="0">
              <a:solidFill>
                <a:srgbClr val="000000"/>
              </a:solidFill>
            </a:endParaRPr>
          </a:p>
        </p:txBody>
      </p:sp>
      <p:sp>
        <p:nvSpPr>
          <p:cNvPr id="387" name="Google Shape;387;g337ad43a4dc_2_187"/>
          <p:cNvSpPr/>
          <p:nvPr/>
        </p:nvSpPr>
        <p:spPr>
          <a:xfrm>
            <a:off x="172172" y="1396339"/>
            <a:ext cx="4425699" cy="444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fr" sz="1867" b="1">
                <a:solidFill>
                  <a:srgbClr val="FFFFFF"/>
                </a:solidFill>
              </a:rPr>
              <a:t>Prestation</a:t>
            </a:r>
            <a:endParaRPr sz="1867">
              <a:solidFill>
                <a:srgbClr val="FFFFFF"/>
              </a:solidFill>
            </a:endParaRPr>
          </a:p>
        </p:txBody>
      </p:sp>
      <p:cxnSp>
        <p:nvCxnSpPr>
          <p:cNvPr id="392" name="Google Shape;392;g337ad43a4dc_2_187"/>
          <p:cNvCxnSpPr/>
          <p:nvPr/>
        </p:nvCxnSpPr>
        <p:spPr>
          <a:xfrm>
            <a:off x="5004670" y="1396339"/>
            <a:ext cx="17465" cy="47823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328;g337ad43a4dc_2_132">
            <a:extLst>
              <a:ext uri="{FF2B5EF4-FFF2-40B4-BE49-F238E27FC236}">
                <a16:creationId xmlns:a16="http://schemas.microsoft.com/office/drawing/2014/main" id="{CEB621DC-D5CA-4405-6096-85D116AC63EC}"/>
              </a:ext>
            </a:extLst>
          </p:cNvPr>
          <p:cNvSpPr txBox="1"/>
          <p:nvPr/>
        </p:nvSpPr>
        <p:spPr>
          <a:xfrm>
            <a:off x="172172" y="-51499"/>
            <a:ext cx="10958037" cy="100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93173"/>
              </a:buClr>
              <a:buSzPts val="1100"/>
            </a:pPr>
            <a:r>
              <a:rPr lang="fr-FR" sz="2533" b="1" dirty="0">
                <a:solidFill>
                  <a:srgbClr val="293173"/>
                </a:solidFill>
              </a:rPr>
              <a:t>Prépublication SONS vague 2 </a:t>
            </a:r>
            <a:r>
              <a:rPr lang="fr-FR" sz="2533" b="1" dirty="0" err="1">
                <a:solidFill>
                  <a:srgbClr val="293173"/>
                </a:solidFill>
              </a:rPr>
              <a:t>Sages-femmes</a:t>
            </a:r>
            <a:r>
              <a:rPr lang="fr-FR" sz="2533" b="1" dirty="0">
                <a:solidFill>
                  <a:srgbClr val="293173"/>
                </a:solidFill>
              </a:rPr>
              <a:t>/ </a:t>
            </a:r>
            <a:r>
              <a:rPr lang="fr-FR" sz="2533" b="1" dirty="0" err="1">
                <a:solidFill>
                  <a:srgbClr val="293173"/>
                </a:solidFill>
              </a:rPr>
              <a:t>Paramedicaux</a:t>
            </a:r>
            <a:endParaRPr lang="fr-FR" sz="2533" b="1" dirty="0">
              <a:solidFill>
                <a:srgbClr val="293173"/>
              </a:solidFill>
            </a:endParaRPr>
          </a:p>
          <a:p>
            <a:pPr>
              <a:buClr>
                <a:srgbClr val="293173"/>
              </a:buClr>
              <a:buSzPts val="1100"/>
            </a:pPr>
            <a:r>
              <a:rPr lang="fr-FR" sz="2533" b="1" dirty="0">
                <a:solidFill>
                  <a:srgbClr val="293173"/>
                </a:solidFill>
              </a:rPr>
              <a:t>Montants des prestation</a:t>
            </a:r>
            <a:endParaRPr lang="fr-FR" sz="1467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155FB4-B546-F091-63A1-45A1F757E2A7}"/>
              </a:ext>
            </a:extLst>
          </p:cNvPr>
          <p:cNvSpPr txBox="1"/>
          <p:nvPr/>
        </p:nvSpPr>
        <p:spPr>
          <a:xfrm>
            <a:off x="454518" y="1834415"/>
            <a:ext cx="4143353" cy="342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fr-FR" sz="1600">
                <a:latin typeface="+mj-lt"/>
                <a:ea typeface="Times New Roman" panose="02020603050405020304" pitchFamily="18" charset="0"/>
                <a:cs typeface="Calibri"/>
              </a:rPr>
              <a:t>Montant</a:t>
            </a:r>
            <a:r>
              <a:rPr lang="en-US" sz="1600">
                <a:latin typeface="+mj-lt"/>
                <a:ea typeface="Times New Roman" panose="02020603050405020304" pitchFamily="18" charset="0"/>
                <a:cs typeface="Calibri"/>
              </a:rPr>
              <a:t> Prestation « Mise à jour vague 2 » </a:t>
            </a:r>
            <a:endParaRPr lang="en-US" sz="1600" kern="10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6AE612-B5A7-5A16-8FA0-37767B40F572}"/>
              </a:ext>
            </a:extLst>
          </p:cNvPr>
          <p:cNvGraphicFramePr>
            <a:graphicFrameLocks noGrp="1"/>
          </p:cNvGraphicFramePr>
          <p:nvPr/>
        </p:nvGraphicFramePr>
        <p:xfrm>
          <a:off x="275714" y="2110739"/>
          <a:ext cx="4525556" cy="2636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4941">
                  <a:extLst>
                    <a:ext uri="{9D8B030D-6E8A-4147-A177-3AD203B41FA5}">
                      <a16:colId xmlns:a16="http://schemas.microsoft.com/office/drawing/2014/main" val="831220387"/>
                    </a:ext>
                  </a:extLst>
                </a:gridCol>
                <a:gridCol w="1540615">
                  <a:extLst>
                    <a:ext uri="{9D8B030D-6E8A-4147-A177-3AD203B41FA5}">
                      <a16:colId xmlns:a16="http://schemas.microsoft.com/office/drawing/2014/main" val="92884823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600" b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Prix € TTC de la prestation </a:t>
                      </a:r>
                      <a:r>
                        <a:rPr lang="en-US" sz="1600" b="0" err="1">
                          <a:effectLst/>
                          <a:latin typeface="Calibri"/>
                        </a:rPr>
                        <a:t>Ségur</a:t>
                      </a:r>
                      <a:endParaRPr lang="en-US" sz="1600" b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94079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Sage-femme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</a:rPr>
                        <a:t> 400 €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1047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IDE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 270 €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62972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IPA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 400 €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99446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Masseur-</a:t>
                      </a:r>
                      <a:r>
                        <a:rPr lang="en-US" sz="1600" b="0" err="1">
                          <a:effectLst/>
                          <a:latin typeface="Calibri"/>
                        </a:rPr>
                        <a:t>kinésithérapeute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 270 €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89636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 err="1">
                          <a:effectLst/>
                          <a:latin typeface="Calibri"/>
                        </a:rPr>
                        <a:t>Orthoptiste</a:t>
                      </a:r>
                      <a:endParaRPr lang="en-US" sz="1600" b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 270 €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29774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 err="1">
                          <a:effectLst/>
                          <a:latin typeface="Calibri"/>
                        </a:rPr>
                        <a:t>Orthophoniste</a:t>
                      </a:r>
                      <a:endParaRPr lang="en-US" sz="1600" b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>
                          <a:effectLst/>
                          <a:latin typeface="Calibri"/>
                        </a:rPr>
                        <a:t> 270 €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1003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600" b="0" err="1">
                          <a:effectLst/>
                          <a:latin typeface="Calibri"/>
                        </a:rPr>
                        <a:t>Pédicure-podologue</a:t>
                      </a:r>
                      <a:endParaRPr lang="en-US" sz="1600" b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</a:rPr>
                        <a:t> 270 €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021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E5B648-78C4-074B-B4FD-3F74E7A9FBAF}"/>
              </a:ext>
            </a:extLst>
          </p:cNvPr>
          <p:cNvSpPr/>
          <p:nvPr/>
        </p:nvSpPr>
        <p:spPr>
          <a:xfrm>
            <a:off x="5549077" y="2342722"/>
            <a:ext cx="6367209" cy="1992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Calibri"/>
              <a:buChar char="-"/>
            </a:pPr>
            <a:r>
              <a:rPr lang="en-US" sz="1067" b="1" dirty="0">
                <a:solidFill>
                  <a:schemeClr val="bg1"/>
                </a:solidFill>
                <a:cs typeface="Arial"/>
              </a:rPr>
              <a:t>Rappels des principes du SONS : </a:t>
            </a:r>
            <a:endParaRPr lang="en-US" sz="800" b="1" dirty="0">
              <a:solidFill>
                <a:schemeClr val="bg1"/>
              </a:solidFill>
              <a:cs typeface="Arial"/>
            </a:endParaRPr>
          </a:p>
          <a:p>
            <a:pPr marL="742932" lvl="1" indent="-285744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067" b="1" dirty="0">
                <a:solidFill>
                  <a:schemeClr val="bg1"/>
                </a:solidFill>
                <a:cs typeface="Arial"/>
              </a:rPr>
              <a:t>le prix ne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peut-être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fonction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que de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caractéristiques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du CLIENT, et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est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nécessairement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le meme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quel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que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soit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le FOURNISSEUR =&gt; choix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retenus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de prix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différents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pour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certaines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professions au vu des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périmètres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plus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conséquents</a:t>
            </a:r>
            <a:endParaRPr lang="en-US" sz="1067" b="1" dirty="0">
              <a:solidFill>
                <a:schemeClr val="bg1"/>
              </a:solidFill>
              <a:cs typeface="Arial"/>
            </a:endParaRPr>
          </a:p>
          <a:p>
            <a:pPr marL="742932" lvl="1" indent="-285744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067" b="1" dirty="0" err="1">
                <a:solidFill>
                  <a:schemeClr val="bg1"/>
                </a:solidFill>
                <a:cs typeface="Arial"/>
              </a:rPr>
              <a:t>l'Etat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doit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être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en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capacité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de financer toute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commande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éligible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déposée</a:t>
            </a:r>
            <a:endParaRPr lang="en-US" sz="1067" b="1" dirty="0">
              <a:solidFill>
                <a:schemeClr val="bg1"/>
              </a:solidFill>
              <a:cs typeface="Arial"/>
            </a:endParaRPr>
          </a:p>
          <a:p>
            <a:pPr marL="742932" lvl="1" indent="-285744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067" b="1" dirty="0">
                <a:solidFill>
                  <a:schemeClr val="bg1"/>
                </a:solidFill>
                <a:cs typeface="Arial"/>
              </a:rPr>
              <a:t>1 seul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financement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par RPPS</a:t>
            </a:r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Calibri,Sans-Serif"/>
              <a:buChar char="-"/>
            </a:pPr>
            <a:r>
              <a:rPr lang="en-US" sz="1067" b="1" dirty="0" err="1">
                <a:solidFill>
                  <a:schemeClr val="bg1"/>
                </a:solidFill>
                <a:cs typeface="Arial"/>
              </a:rPr>
              <a:t>Prise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en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compte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de :</a:t>
            </a:r>
          </a:p>
          <a:p>
            <a:pPr marL="742932" lvl="1" indent="-285744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067" b="1" dirty="0">
                <a:solidFill>
                  <a:schemeClr val="bg1"/>
                </a:solidFill>
                <a:cs typeface="Arial"/>
              </a:rPr>
              <a:t>la taille du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marché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effet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volume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conséquent</a:t>
            </a:r>
            <a:endParaRPr lang="en-US" sz="1067" b="1" dirty="0">
              <a:solidFill>
                <a:schemeClr val="bg1"/>
              </a:solidFill>
              <a:cs typeface="Arial"/>
            </a:endParaRPr>
          </a:p>
          <a:p>
            <a:pPr marL="742932" lvl="1" indent="-285744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067" b="1" dirty="0">
                <a:solidFill>
                  <a:schemeClr val="bg1"/>
                </a:solidFill>
                <a:cs typeface="Arial"/>
              </a:rPr>
              <a:t>la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dépense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annuelle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logicielle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067" b="1" dirty="0" err="1">
                <a:solidFill>
                  <a:schemeClr val="bg1"/>
                </a:solidFill>
                <a:cs typeface="Arial"/>
              </a:rPr>
              <a:t>actuelle</a:t>
            </a:r>
            <a:r>
              <a:rPr lang="en-US" sz="1067" b="1" dirty="0">
                <a:solidFill>
                  <a:schemeClr val="bg1"/>
                </a:solidFill>
                <a:cs typeface="Arial"/>
              </a:rPr>
              <a:t> des PS</a:t>
            </a:r>
            <a:endParaRPr lang="en-US" sz="800" b="1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4e6d83a18_1_24"/>
          <p:cNvSpPr txBox="1">
            <a:spLocks noGrp="1"/>
          </p:cNvSpPr>
          <p:nvPr>
            <p:ph type="title"/>
          </p:nvPr>
        </p:nvSpPr>
        <p:spPr>
          <a:xfrm>
            <a:off x="411958" y="395281"/>
            <a:ext cx="9993383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93173"/>
              </a:buClr>
            </a:pPr>
            <a:r>
              <a:rPr lang="fr" sz="2400" b="1" dirty="0">
                <a:solidFill>
                  <a:schemeClr val="accent1"/>
                </a:solidFill>
              </a:rPr>
              <a:t>Les grandes phases du SONS vague 2 et le calendrier réglementaire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59" name="Google Shape;259;g314e6d83a18_1_24"/>
          <p:cNvSpPr/>
          <p:nvPr/>
        </p:nvSpPr>
        <p:spPr>
          <a:xfrm>
            <a:off x="486234" y="1345121"/>
            <a:ext cx="2536780" cy="1015025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00" rIns="0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00"/>
            </a:pPr>
            <a:r>
              <a:rPr lang="fr" sz="1600" b="1">
                <a:solidFill>
                  <a:schemeClr val="lt1"/>
                </a:solidFill>
              </a:rPr>
              <a:t>Référencer sa solution</a:t>
            </a:r>
            <a:endParaRPr sz="1600"/>
          </a:p>
        </p:txBody>
      </p:sp>
      <p:sp>
        <p:nvSpPr>
          <p:cNvPr id="3" name="Google Shape;259;g314e6d83a18_1_24">
            <a:extLst>
              <a:ext uri="{FF2B5EF4-FFF2-40B4-BE49-F238E27FC236}">
                <a16:creationId xmlns:a16="http://schemas.microsoft.com/office/drawing/2014/main" id="{45D81CDA-FAEC-AE83-2A38-1FAFD9BD2C70}"/>
              </a:ext>
            </a:extLst>
          </p:cNvPr>
          <p:cNvSpPr/>
          <p:nvPr/>
        </p:nvSpPr>
        <p:spPr>
          <a:xfrm>
            <a:off x="486234" y="2634115"/>
            <a:ext cx="2536780" cy="911784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00" rIns="0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00"/>
            </a:pPr>
            <a:r>
              <a:rPr lang="fr" sz="1600" b="1">
                <a:solidFill>
                  <a:schemeClr val="lt1"/>
                </a:solidFill>
              </a:rPr>
              <a:t>Vendre les Prestations Ségur</a:t>
            </a:r>
            <a:endParaRPr sz="1600"/>
          </a:p>
        </p:txBody>
      </p:sp>
      <p:sp>
        <p:nvSpPr>
          <p:cNvPr id="4" name="Google Shape;259;g314e6d83a18_1_24">
            <a:extLst>
              <a:ext uri="{FF2B5EF4-FFF2-40B4-BE49-F238E27FC236}">
                <a16:creationId xmlns:a16="http://schemas.microsoft.com/office/drawing/2014/main" id="{CC6DE2B1-EA40-C121-1BBA-7FA73BAB5692}"/>
              </a:ext>
            </a:extLst>
          </p:cNvPr>
          <p:cNvSpPr/>
          <p:nvPr/>
        </p:nvSpPr>
        <p:spPr>
          <a:xfrm>
            <a:off x="486234" y="3787632"/>
            <a:ext cx="2536780" cy="77763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chemeClr val="tx2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00" rIns="0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00"/>
            </a:pPr>
            <a:r>
              <a:rPr lang="fr" sz="1600" b="1">
                <a:solidFill>
                  <a:schemeClr val="lt1"/>
                </a:solidFill>
              </a:rPr>
              <a:t>Valider la phase pilote</a:t>
            </a:r>
            <a:endParaRPr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C4C73C-8156-F5B6-8755-D4C1C861AF41}"/>
              </a:ext>
            </a:extLst>
          </p:cNvPr>
          <p:cNvSpPr txBox="1"/>
          <p:nvPr/>
        </p:nvSpPr>
        <p:spPr>
          <a:xfrm>
            <a:off x="4099646" y="1631557"/>
            <a:ext cx="4522839" cy="8715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fr-FR" sz="16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02D764-15CC-D0BA-424B-500BD6E91277}"/>
              </a:ext>
            </a:extLst>
          </p:cNvPr>
          <p:cNvSpPr txBox="1"/>
          <p:nvPr/>
        </p:nvSpPr>
        <p:spPr>
          <a:xfrm>
            <a:off x="3155749" y="1344038"/>
            <a:ext cx="8534400" cy="10150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Candidature à déposer à l’ANS jusqu’à </a:t>
            </a:r>
            <a:r>
              <a:rPr lang="fr-FR" sz="1600" b="1" dirty="0"/>
              <a:t>T+7mois</a:t>
            </a:r>
          </a:p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Dossier complet de référencement à soumettre jusqu’à </a:t>
            </a:r>
            <a:r>
              <a:rPr lang="fr-FR" sz="1600" b="1" dirty="0"/>
              <a:t>T+22mois </a:t>
            </a:r>
            <a:r>
              <a:rPr lang="fr-FR" sz="1600" dirty="0"/>
              <a:t>(preuves ANS, homologation CNDA, habilitation EDC PSC)</a:t>
            </a:r>
          </a:p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Possibilité, à la demande de l’ANS, d’apporter des compléments jusqu’à 3 mois après (T+25 mois) 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492D24-3E62-5708-1320-0C8E0FB80433}"/>
              </a:ext>
            </a:extLst>
          </p:cNvPr>
          <p:cNvSpPr txBox="1"/>
          <p:nvPr/>
        </p:nvSpPr>
        <p:spPr>
          <a:xfrm>
            <a:off x="3155749" y="2635453"/>
            <a:ext cx="8534400" cy="97600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/>
                <a:ea typeface="Calibri"/>
                <a:cs typeface="Calibri"/>
              </a:rPr>
              <a:t>Signature des premiers bons de commande </a:t>
            </a:r>
            <a:r>
              <a:rPr lang="fr-FR" sz="1600" b="1" dirty="0">
                <a:latin typeface="Calibri"/>
                <a:ea typeface="Calibri"/>
                <a:cs typeface="Calibri"/>
              </a:rPr>
              <a:t>à partir de T+12 mois </a:t>
            </a:r>
            <a:endParaRPr lang="fr-FR" sz="1600" dirty="0">
              <a:latin typeface="Calibri"/>
              <a:ea typeface="Calibri"/>
              <a:cs typeface="Calibri"/>
            </a:endParaRPr>
          </a:p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/>
                <a:ea typeface="Calibri"/>
                <a:cs typeface="Calibri"/>
              </a:rPr>
              <a:t>Soumission des commandes &amp; demandes de paiement de l’avance à l’ASP possible </a:t>
            </a:r>
            <a:r>
              <a:rPr lang="fr-FR" sz="1600" b="1" dirty="0">
                <a:latin typeface="Calibri"/>
                <a:ea typeface="Calibri"/>
                <a:cs typeface="Calibri"/>
              </a:rPr>
              <a:t>dès la solution référencée</a:t>
            </a:r>
            <a:r>
              <a:rPr lang="fr-FR" sz="1600" dirty="0">
                <a:latin typeface="Calibri"/>
                <a:ea typeface="Calibri"/>
                <a:cs typeface="Calibri"/>
              </a:rPr>
              <a:t>, </a:t>
            </a:r>
            <a:r>
              <a:rPr lang="fr-FR" sz="1600" b="1" dirty="0">
                <a:latin typeface="Calibri"/>
                <a:ea typeface="Calibri"/>
                <a:cs typeface="Calibri"/>
              </a:rPr>
              <a:t>et jusqu’à T+28 mois</a:t>
            </a:r>
          </a:p>
        </p:txBody>
      </p:sp>
      <p:sp>
        <p:nvSpPr>
          <p:cNvPr id="10" name="Google Shape;259;g314e6d83a18_1_24">
            <a:extLst>
              <a:ext uri="{FF2B5EF4-FFF2-40B4-BE49-F238E27FC236}">
                <a16:creationId xmlns:a16="http://schemas.microsoft.com/office/drawing/2014/main" id="{5AF43947-1182-86F1-F373-F87C6FF57F16}"/>
              </a:ext>
            </a:extLst>
          </p:cNvPr>
          <p:cNvSpPr/>
          <p:nvPr/>
        </p:nvSpPr>
        <p:spPr>
          <a:xfrm>
            <a:off x="486234" y="4782913"/>
            <a:ext cx="2536780" cy="777635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00" rIns="0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00"/>
            </a:pPr>
            <a:r>
              <a:rPr lang="fr" sz="1600" b="1">
                <a:solidFill>
                  <a:schemeClr val="lt1"/>
                </a:solidFill>
              </a:rPr>
              <a:t>Réaliser la Prestation </a:t>
            </a:r>
          </a:p>
          <a:p>
            <a:pPr algn="ctr">
              <a:buSzPts val="900"/>
            </a:pPr>
            <a:r>
              <a:rPr lang="fr" sz="1200" b="1">
                <a:solidFill>
                  <a:schemeClr val="lt1"/>
                </a:solidFill>
              </a:rPr>
              <a:t>(MAJ du logiciel)</a:t>
            </a:r>
            <a:endParaRPr sz="16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F65FF6-97EC-EE53-507D-B6591BC7DB30}"/>
              </a:ext>
            </a:extLst>
          </p:cNvPr>
          <p:cNvSpPr txBox="1"/>
          <p:nvPr/>
        </p:nvSpPr>
        <p:spPr>
          <a:xfrm>
            <a:off x="3155749" y="3939140"/>
            <a:ext cx="8534400" cy="491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/>
                <a:ea typeface="Calibri"/>
                <a:cs typeface="Calibri"/>
              </a:rPr>
              <a:t>Installation réussie de la version référencée vague 2 auprès de </a:t>
            </a:r>
            <a:r>
              <a:rPr lang="fr-FR" sz="1600" b="1" dirty="0">
                <a:latin typeface="Calibri"/>
                <a:ea typeface="Calibri"/>
                <a:cs typeface="Calibri"/>
              </a:rPr>
              <a:t>5 clients choisis par l’industriel</a:t>
            </a:r>
            <a:r>
              <a:rPr lang="fr-FR" sz="1600" dirty="0">
                <a:latin typeface="Calibri"/>
                <a:ea typeface="Calibri"/>
                <a:cs typeface="Calibri"/>
              </a:rPr>
              <a:t>, </a:t>
            </a:r>
            <a:r>
              <a:rPr lang="fr-FR" sz="1600" b="1" dirty="0">
                <a:latin typeface="Calibri"/>
                <a:ea typeface="Calibri"/>
                <a:cs typeface="Calibri"/>
              </a:rPr>
              <a:t>sans contrainte de calendrier </a:t>
            </a:r>
            <a:r>
              <a:rPr lang="fr-FR" sz="1600" dirty="0">
                <a:latin typeface="Calibri"/>
                <a:ea typeface="Calibri"/>
                <a:cs typeface="Calibri"/>
              </a:rPr>
              <a:t>(mais nécessaire pour demander le paiement des soldes) </a:t>
            </a:r>
            <a:endParaRPr lang="fr-FR" sz="1600" i="1" dirty="0">
              <a:ea typeface="Calibri"/>
              <a:cs typeface="Calibri"/>
            </a:endParaRPr>
          </a:p>
          <a:p>
            <a:pPr>
              <a:spcAft>
                <a:spcPts val="300"/>
              </a:spcAft>
            </a:pPr>
            <a:r>
              <a:rPr lang="fr-FR" sz="1600" i="1" dirty="0">
                <a:latin typeface="Calibri"/>
                <a:ea typeface="Calibri"/>
                <a:cs typeface="Calibri"/>
              </a:rPr>
              <a:t>cf. Diapositive suivante</a:t>
            </a:r>
            <a:endParaRPr lang="fr-FR" sz="1600" i="1" dirty="0">
              <a:ea typeface="Calibri"/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98CB30-2F6A-6F95-152B-8822434B3A17}"/>
              </a:ext>
            </a:extLst>
          </p:cNvPr>
          <p:cNvSpPr txBox="1"/>
          <p:nvPr/>
        </p:nvSpPr>
        <p:spPr>
          <a:xfrm>
            <a:off x="3155749" y="4867213"/>
            <a:ext cx="8534400" cy="4910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Réalisation de la Prestation auprès du client jusqu’à </a:t>
            </a:r>
            <a:r>
              <a:rPr lang="fr-FR" sz="1600" b="1" dirty="0"/>
              <a:t>T+32 mois</a:t>
            </a:r>
          </a:p>
          <a:p>
            <a:pPr marL="285744" indent="-28574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Validation de la VA et soumission de la demande de paiement du solde principal à l’ASP </a:t>
            </a:r>
            <a:r>
              <a:rPr lang="fr-FR" sz="1600" b="1" dirty="0"/>
              <a:t>dès la phase pilote validée, et jusqu’à T+35 mois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5A8F458D-06A1-AB7A-33A4-8486DF45F214}"/>
              </a:ext>
            </a:extLst>
          </p:cNvPr>
          <p:cNvSpPr/>
          <p:nvPr/>
        </p:nvSpPr>
        <p:spPr>
          <a:xfrm>
            <a:off x="1567809" y="2360145"/>
            <a:ext cx="373627" cy="331871"/>
          </a:xfrm>
          <a:prstGeom prst="down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EF5AEF0D-EA1B-1933-6168-889AEB562DE0}"/>
              </a:ext>
            </a:extLst>
          </p:cNvPr>
          <p:cNvSpPr/>
          <p:nvPr/>
        </p:nvSpPr>
        <p:spPr>
          <a:xfrm>
            <a:off x="1567809" y="3534674"/>
            <a:ext cx="373627" cy="331871"/>
          </a:xfrm>
          <a:prstGeom prst="down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9718102-2A5B-B8AA-D703-8EB06E6C5179}"/>
              </a:ext>
            </a:extLst>
          </p:cNvPr>
          <p:cNvSpPr/>
          <p:nvPr/>
        </p:nvSpPr>
        <p:spPr>
          <a:xfrm>
            <a:off x="1567809" y="4508154"/>
            <a:ext cx="373627" cy="331871"/>
          </a:xfrm>
          <a:prstGeom prst="down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D69703-3D56-B93E-4FBD-E92C8C302E2D}"/>
              </a:ext>
            </a:extLst>
          </p:cNvPr>
          <p:cNvSpPr/>
          <p:nvPr/>
        </p:nvSpPr>
        <p:spPr>
          <a:xfrm>
            <a:off x="3094939" y="1619938"/>
            <a:ext cx="8610829" cy="491049"/>
          </a:xfrm>
          <a:prstGeom prst="rect">
            <a:avLst/>
          </a:prstGeom>
          <a:noFill/>
          <a:ln w="12700" cap="sq">
            <a:solidFill>
              <a:srgbClr val="C0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795495-A6CD-45F8-EB62-CE43E615FCB6}"/>
              </a:ext>
            </a:extLst>
          </p:cNvPr>
          <p:cNvSpPr/>
          <p:nvPr/>
        </p:nvSpPr>
        <p:spPr>
          <a:xfrm>
            <a:off x="3094939" y="2938518"/>
            <a:ext cx="8610829" cy="491049"/>
          </a:xfrm>
          <a:prstGeom prst="rect">
            <a:avLst/>
          </a:prstGeom>
          <a:noFill/>
          <a:ln w="12700" cap="sq">
            <a:solidFill>
              <a:srgbClr val="C0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3FF662-3B68-984D-2EC5-311E90F4058A}"/>
              </a:ext>
            </a:extLst>
          </p:cNvPr>
          <p:cNvSpPr/>
          <p:nvPr/>
        </p:nvSpPr>
        <p:spPr>
          <a:xfrm>
            <a:off x="3094939" y="5161661"/>
            <a:ext cx="8610829" cy="491049"/>
          </a:xfrm>
          <a:prstGeom prst="rect">
            <a:avLst/>
          </a:prstGeom>
          <a:noFill/>
          <a:ln w="12700" cap="sq">
            <a:solidFill>
              <a:srgbClr val="C0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BD581D-D6D1-9CA1-139D-DD4FC527A8BB}"/>
              </a:ext>
            </a:extLst>
          </p:cNvPr>
          <p:cNvSpPr txBox="1"/>
          <p:nvPr/>
        </p:nvSpPr>
        <p:spPr>
          <a:xfrm>
            <a:off x="1941438" y="6314528"/>
            <a:ext cx="9040791" cy="31958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fr-FR" i="1"/>
              <a:t>NB : lors de la publication au JORF, les dates exactes seront fixées, de manière à éviter de positionner les jalons clés du calendrier dans certaines périodes (août, fin d’année, etc.)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DBD72-7B02-07F2-601D-D6B328965D59}"/>
              </a:ext>
            </a:extLst>
          </p:cNvPr>
          <p:cNvSpPr txBox="1"/>
          <p:nvPr/>
        </p:nvSpPr>
        <p:spPr>
          <a:xfrm>
            <a:off x="7972137" y="1369136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Calibri"/>
                <a:ea typeface="Calibri"/>
                <a:cs typeface="Calibri"/>
              </a:rPr>
              <a:t>DATEREGLEMENTAIRE</a:t>
            </a:r>
            <a:endParaRPr lang="en-US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37E8C-B551-8677-9539-F0EAAB7BC386}"/>
              </a:ext>
            </a:extLst>
          </p:cNvPr>
          <p:cNvSpPr txBox="1"/>
          <p:nvPr/>
        </p:nvSpPr>
        <p:spPr>
          <a:xfrm>
            <a:off x="7448019" y="1911512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Calibri"/>
                <a:ea typeface="Calibri"/>
                <a:cs typeface="Calibri"/>
              </a:rPr>
              <a:t>DATEREGLEMENTAIRE</a:t>
            </a:r>
            <a:endParaRPr lang="en-US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BFA09-1155-0BEE-8E6B-F3DECA8E6E56}"/>
              </a:ext>
            </a:extLst>
          </p:cNvPr>
          <p:cNvSpPr txBox="1"/>
          <p:nvPr/>
        </p:nvSpPr>
        <p:spPr>
          <a:xfrm>
            <a:off x="4635501" y="2453558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Calibri"/>
                <a:ea typeface="Calibri"/>
                <a:cs typeface="Calibri"/>
              </a:rPr>
              <a:t>DATEREGLEMENTAIRE</a:t>
            </a:r>
            <a:endParaRPr 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339AFE-31E2-A6C4-BC38-770B99B28ADE}"/>
              </a:ext>
            </a:extLst>
          </p:cNvPr>
          <p:cNvSpPr txBox="1"/>
          <p:nvPr/>
        </p:nvSpPr>
        <p:spPr>
          <a:xfrm>
            <a:off x="7229474" y="1857376"/>
            <a:ext cx="590551" cy="50013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9A5D0-AC38-E30E-E3A5-E9AA1BA000BC}"/>
              </a:ext>
            </a:extLst>
          </p:cNvPr>
          <p:cNvSpPr txBox="1"/>
          <p:nvPr/>
        </p:nvSpPr>
        <p:spPr>
          <a:xfrm>
            <a:off x="8944841" y="2692688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>
                <a:latin typeface="Calibri"/>
                <a:ea typeface="Calibri"/>
                <a:cs typeface="Calibri"/>
              </a:rPr>
              <a:t>DATEREGLEMENTAIRE</a:t>
            </a:r>
            <a:endParaRPr lang="en-US" sz="11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C6BA9C-3ABC-0E8E-0703-9382D04DD738}"/>
              </a:ext>
            </a:extLst>
          </p:cNvPr>
          <p:cNvSpPr txBox="1"/>
          <p:nvPr/>
        </p:nvSpPr>
        <p:spPr>
          <a:xfrm>
            <a:off x="9296747" y="4929799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Calibri"/>
                <a:ea typeface="Calibri"/>
                <a:cs typeface="Calibri"/>
              </a:rPr>
              <a:t>DATEREGLEMENTAIRE</a:t>
            </a:r>
            <a:endParaRPr lang="en-US" sz="11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626F8F-BCD5-4E59-6E93-0B59EBBDDF1F}"/>
              </a:ext>
            </a:extLst>
          </p:cNvPr>
          <p:cNvSpPr txBox="1"/>
          <p:nvPr/>
        </p:nvSpPr>
        <p:spPr>
          <a:xfrm>
            <a:off x="8214591" y="5435254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Calibri"/>
                <a:ea typeface="Calibri"/>
                <a:cs typeface="Calibri"/>
              </a:rPr>
              <a:t>DATEREGLEMENTAIRE</a:t>
            </a:r>
            <a:endParaRPr lang="en-US" sz="11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1DF8CE-CFDE-3572-1B5E-04C585EB6A10}"/>
              </a:ext>
            </a:extLst>
          </p:cNvPr>
          <p:cNvSpPr txBox="1"/>
          <p:nvPr/>
        </p:nvSpPr>
        <p:spPr>
          <a:xfrm>
            <a:off x="6254749" y="3235323"/>
            <a:ext cx="1460499" cy="1692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>
                <a:latin typeface="Calibri"/>
                <a:ea typeface="Calibri"/>
                <a:cs typeface="Calibri"/>
              </a:rPr>
              <a:t>DATEREGLEMENTAIRE</a:t>
            </a:r>
            <a:endParaRPr lang="en-US" sz="11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97261D-CEB7-B1D6-712D-26092CACCCE9}"/>
              </a:ext>
            </a:extLst>
          </p:cNvPr>
          <p:cNvSpPr txBox="1"/>
          <p:nvPr/>
        </p:nvSpPr>
        <p:spPr>
          <a:xfrm>
            <a:off x="589473" y="951242"/>
            <a:ext cx="10711132" cy="43858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fr-FR" b="1" dirty="0">
                <a:solidFill>
                  <a:schemeClr val="accent3"/>
                </a:solidFill>
                <a:latin typeface="Calibri"/>
                <a:ea typeface="Segoe UI"/>
                <a:cs typeface="Segoe UI"/>
              </a:rPr>
              <a:t>Point de départ</a:t>
            </a:r>
            <a:r>
              <a:rPr lang="fr-FR" sz="1800" b="1" dirty="0">
                <a:latin typeface="Calibri"/>
                <a:ea typeface="Segoe UI"/>
                <a:cs typeface="Segoe UI"/>
              </a:rPr>
              <a:t> :</a:t>
            </a:r>
            <a:r>
              <a:rPr lang="en-US" sz="1800" dirty="0">
                <a:latin typeface="Calibri"/>
                <a:ea typeface="Segoe UI"/>
                <a:cs typeface="Segoe UI"/>
              </a:rPr>
              <a:t>​</a:t>
            </a:r>
            <a:r>
              <a:rPr lang="en-US" dirty="0">
                <a:latin typeface="Calibri"/>
                <a:ea typeface="Segoe UI"/>
                <a:cs typeface="Segoe UI"/>
              </a:rPr>
              <a:t> </a:t>
            </a:r>
            <a:r>
              <a:rPr lang="fr-FR" sz="1800" dirty="0">
                <a:solidFill>
                  <a:srgbClr val="1D1C1D"/>
                </a:solidFill>
                <a:latin typeface="Calibri"/>
              </a:rPr>
              <a:t>Date de parution au JO de l’arrêté ministériel relatif à la vague 2.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</p:txBody>
      </p:sp>
      <p:sp>
        <p:nvSpPr>
          <p:cNvPr id="32" name="Google Shape;328;g337ad43a4dc_2_132">
            <a:extLst>
              <a:ext uri="{FF2B5EF4-FFF2-40B4-BE49-F238E27FC236}">
                <a16:creationId xmlns:a16="http://schemas.microsoft.com/office/drawing/2014/main" id="{B7924635-C0C3-EEC0-434F-90B7609C8E72}"/>
              </a:ext>
            </a:extLst>
          </p:cNvPr>
          <p:cNvSpPr txBox="1"/>
          <p:nvPr/>
        </p:nvSpPr>
        <p:spPr>
          <a:xfrm>
            <a:off x="170396" y="-171839"/>
            <a:ext cx="11130209" cy="100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93173"/>
              </a:buClr>
              <a:buSzPts val="1100"/>
            </a:pPr>
            <a:r>
              <a:rPr lang="fr-FR" sz="2533" b="1" dirty="0">
                <a:solidFill>
                  <a:srgbClr val="293173"/>
                </a:solidFill>
              </a:rPr>
              <a:t>Prépublication SONS vague 2 </a:t>
            </a:r>
            <a:r>
              <a:rPr lang="fr-FR" sz="2533" b="1" dirty="0" err="1">
                <a:solidFill>
                  <a:srgbClr val="293173"/>
                </a:solidFill>
              </a:rPr>
              <a:t>Sages-femmes</a:t>
            </a:r>
            <a:r>
              <a:rPr lang="fr-FR" sz="2533" b="1" dirty="0">
                <a:solidFill>
                  <a:srgbClr val="293173"/>
                </a:solidFill>
              </a:rPr>
              <a:t>/ </a:t>
            </a:r>
            <a:r>
              <a:rPr lang="fr-FR" sz="2533" b="1" dirty="0" err="1">
                <a:solidFill>
                  <a:srgbClr val="293173"/>
                </a:solidFill>
              </a:rPr>
              <a:t>Paramedicaux</a:t>
            </a: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113292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5"/>
          <p:cNvSpPr txBox="1">
            <a:spLocks noGrp="1"/>
          </p:cNvSpPr>
          <p:nvPr>
            <p:ph type="title"/>
          </p:nvPr>
        </p:nvSpPr>
        <p:spPr>
          <a:xfrm>
            <a:off x="570800" y="121326"/>
            <a:ext cx="100338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533" dirty="0"/>
              <a:t>Prépublication SONS va2 </a:t>
            </a:r>
            <a:r>
              <a:rPr lang="fr-FR" sz="2533" dirty="0" err="1"/>
              <a:t>Sages-femmes</a:t>
            </a:r>
            <a:r>
              <a:rPr lang="fr-FR" sz="2533" dirty="0"/>
              <a:t>/</a:t>
            </a:r>
            <a:r>
              <a:rPr lang="fr-FR" sz="2533" dirty="0" err="1"/>
              <a:t>Parémédicaux</a:t>
            </a:r>
            <a:r>
              <a:rPr lang="fr-FR" sz="2533" dirty="0"/>
              <a:t> :</a:t>
            </a:r>
            <a:r>
              <a:rPr lang="fr-FR" sz="2400" dirty="0">
                <a:solidFill>
                  <a:schemeClr val="accent1"/>
                </a:solidFill>
              </a:rPr>
              <a:t> p</a:t>
            </a:r>
            <a:r>
              <a:rPr lang="fr-F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érimètre </a:t>
            </a:r>
            <a:r>
              <a:rPr lang="fr-FR" sz="2400" dirty="0">
                <a:solidFill>
                  <a:schemeClr val="accent1"/>
                </a:solidFill>
              </a:rPr>
              <a:t>p</a:t>
            </a:r>
            <a:r>
              <a:rPr lang="fr-F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restation principale – Zoom Formation des utilisateurs </a:t>
            </a:r>
            <a:endParaRPr sz="24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5"/>
          <p:cNvSpPr txBox="1"/>
          <p:nvPr/>
        </p:nvSpPr>
        <p:spPr>
          <a:xfrm>
            <a:off x="2906575" y="1157051"/>
            <a:ext cx="85359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293173"/>
                </a:solidFill>
              </a:rPr>
              <a:t>Prestations en présentiel ou en distanciel (format webinaire) au moins </a:t>
            </a:r>
            <a:r>
              <a:rPr lang="fr-FR" sz="1600" b="1" dirty="0">
                <a:solidFill>
                  <a:srgbClr val="293173"/>
                </a:solidFill>
              </a:rPr>
              <a:t>une séance de formation collective d'une heure</a:t>
            </a:r>
            <a:r>
              <a:rPr lang="fr-FR" sz="1600" dirty="0">
                <a:solidFill>
                  <a:srgbClr val="293173"/>
                </a:solidFill>
              </a:rPr>
              <a:t> + support/ enregistrement</a:t>
            </a:r>
            <a:endParaRPr sz="1600" dirty="0">
              <a:solidFill>
                <a:srgbClr val="293173"/>
              </a:solidFill>
            </a:endParaRPr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dirty="0">
              <a:solidFill>
                <a:srgbClr val="293173"/>
              </a:solidFill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rgbClr val="293173"/>
                </a:solidFill>
              </a:rPr>
              <a:t>Contenus </a:t>
            </a:r>
            <a:r>
              <a:rPr lang="fr-FR" sz="1600" dirty="0">
                <a:solidFill>
                  <a:srgbClr val="293173"/>
                </a:solidFill>
              </a:rPr>
              <a:t>permettant une prise en main en autonomie (par exemple de type e-learning ou une </a:t>
            </a:r>
            <a:r>
              <a:rPr lang="fr-FR" sz="1600" b="1" dirty="0">
                <a:solidFill>
                  <a:srgbClr val="293173"/>
                </a:solidFill>
              </a:rPr>
              <a:t>série de vidéos courtes</a:t>
            </a:r>
            <a:r>
              <a:rPr lang="fr-FR" sz="1600" dirty="0">
                <a:solidFill>
                  <a:srgbClr val="293173"/>
                </a:solidFill>
              </a:rPr>
              <a:t> de démonstration </a:t>
            </a:r>
            <a:endParaRPr sz="1600" dirty="0">
              <a:solidFill>
                <a:srgbClr val="293173"/>
              </a:solidFill>
            </a:endParaRPr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rgbClr val="293173"/>
              </a:solidFill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rgbClr val="293173"/>
                </a:solidFill>
              </a:rPr>
              <a:t>Définitions d'une liste </a:t>
            </a:r>
            <a:r>
              <a:rPr lang="fr-FR" sz="1600" dirty="0">
                <a:solidFill>
                  <a:srgbClr val="293173"/>
                </a:solidFill>
              </a:rPr>
              <a:t>a minima </a:t>
            </a:r>
            <a:r>
              <a:rPr lang="fr-FR" sz="1600" b="1" dirty="0">
                <a:solidFill>
                  <a:srgbClr val="293173"/>
                </a:solidFill>
              </a:rPr>
              <a:t>de cas d'usages / fonctionnalités</a:t>
            </a:r>
            <a:r>
              <a:rPr lang="fr-FR" sz="1600" dirty="0">
                <a:solidFill>
                  <a:srgbClr val="293173"/>
                </a:solidFill>
              </a:rPr>
              <a:t> qui doivent faire l'objet de contenus / accompagnement dans les formations :</a:t>
            </a:r>
            <a:endParaRPr sz="1600" b="1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S'authentifier avec PSC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Qualifier l'INS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Utilisation de la MSS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Gestion du consentement et de l'opposition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Produire une Ordonnance Numérique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Renseigner facilement une note de vaccination grâce au scan du </a:t>
            </a:r>
            <a:r>
              <a:rPr lang="fr-FR" sz="1600" i="0" u="none" strike="noStrike" cap="none" dirty="0" err="1">
                <a:solidFill>
                  <a:srgbClr val="293173"/>
                </a:solidFill>
              </a:rPr>
              <a:t>datamatrix</a:t>
            </a:r>
            <a:endParaRPr sz="1600" dirty="0">
              <a:solidFill>
                <a:srgbClr val="293173"/>
              </a:solidFill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o"/>
            </a:pPr>
            <a:r>
              <a:rPr lang="fr-FR" sz="1600" i="0" u="none" strike="noStrike" cap="none" dirty="0">
                <a:solidFill>
                  <a:srgbClr val="293173"/>
                </a:solidFill>
              </a:rPr>
              <a:t>Etc...</a:t>
            </a:r>
            <a:endParaRPr sz="1600" dirty="0">
              <a:solidFill>
                <a:srgbClr val="293173"/>
              </a:solidFill>
            </a:endParaRPr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rgbClr val="293173"/>
              </a:solidFill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93173"/>
              </a:buClr>
              <a:buSzPts val="1600"/>
              <a:buChar char="•"/>
            </a:pPr>
            <a:r>
              <a:rPr lang="fr-FR" sz="1600" dirty="0">
                <a:solidFill>
                  <a:srgbClr val="293173"/>
                </a:solidFill>
              </a:rPr>
              <a:t>Nota : Les formations non mentionnées (périmètre autre ou autre modalité) , sont exclues du périmètre de la prestation principale</a:t>
            </a:r>
            <a:endParaRPr sz="1600" dirty="0">
              <a:solidFill>
                <a:srgbClr val="293173"/>
              </a:solidFill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388189" y="1080860"/>
            <a:ext cx="2300378" cy="506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</a:rPr>
              <a:t>Apport de précisions pour sécuriser la qualité de la formation des PS, et éviter les incompréhensions sur la vente de formations supplémentaires proposées par l’éditeur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cf2ef9689_3_115"/>
          <p:cNvSpPr txBox="1">
            <a:spLocks noGrp="1"/>
          </p:cNvSpPr>
          <p:nvPr>
            <p:ph type="title"/>
          </p:nvPr>
        </p:nvSpPr>
        <p:spPr>
          <a:xfrm>
            <a:off x="613728" y="292513"/>
            <a:ext cx="9427600" cy="45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fr" dirty="0"/>
              <a:t>Rappels : l’ambition &amp; les leviers du Ségur numérique</a:t>
            </a:r>
            <a:endParaRPr dirty="0"/>
          </a:p>
        </p:txBody>
      </p:sp>
      <p:sp>
        <p:nvSpPr>
          <p:cNvPr id="7" name="Google Shape;828;g29a504c909e_0_23">
            <a:extLst>
              <a:ext uri="{FF2B5EF4-FFF2-40B4-BE49-F238E27FC236}">
                <a16:creationId xmlns:a16="http://schemas.microsoft.com/office/drawing/2014/main" id="{D90922B2-9C84-6842-DA11-F0140725D161}"/>
              </a:ext>
            </a:extLst>
          </p:cNvPr>
          <p:cNvSpPr/>
          <p:nvPr/>
        </p:nvSpPr>
        <p:spPr>
          <a:xfrm>
            <a:off x="1216002" y="1308353"/>
            <a:ext cx="4496540" cy="8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60933" rIns="121867" bIns="60933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Ambition de </a:t>
            </a:r>
            <a:r>
              <a:rPr lang="fr-FR" sz="1467" b="1">
                <a:solidFill>
                  <a:srgbClr val="293173"/>
                </a:solidFill>
              </a:rPr>
              <a:t>généraliser le partage fluide et sécurisé des données de santé </a:t>
            </a:r>
            <a:r>
              <a:rPr lang="fr-FR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professionnels et avec l’usager, pour mieux prévenir, mieux soigner et mieux accompagner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827;g29a504c909e_0_23" descr="target icon [Converti] - SIGERLy">
            <a:extLst>
              <a:ext uri="{FF2B5EF4-FFF2-40B4-BE49-F238E27FC236}">
                <a16:creationId xmlns:a16="http://schemas.microsoft.com/office/drawing/2014/main" id="{26245C3E-46D2-97E5-6FB3-D6B853568E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414" y="1549192"/>
            <a:ext cx="550197" cy="52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18;p9">
            <a:extLst>
              <a:ext uri="{FF2B5EF4-FFF2-40B4-BE49-F238E27FC236}">
                <a16:creationId xmlns:a16="http://schemas.microsoft.com/office/drawing/2014/main" id="{612AFE8A-B67A-DF8A-DB85-33B85CC22A9A}"/>
              </a:ext>
            </a:extLst>
          </p:cNvPr>
          <p:cNvSpPr txBox="1"/>
          <p:nvPr/>
        </p:nvSpPr>
        <p:spPr>
          <a:xfrm>
            <a:off x="613728" y="2534826"/>
            <a:ext cx="5098813" cy="324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590535" indent="-353474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patient dispose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dans son profil Mon espace santé d’une copie numérique de ses documents de santé 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chaque épisode de soins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35" indent="-353474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professionnels de santé autorisés peuvent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consulter les documents de santé 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 profil Mon espace santé de leur patient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35" indent="-353474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professionnels de santé sont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destinataires, par messagerie sécurisée de santé (MSSanté), des résultats des examens prescrits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0535" indent="-353474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médecin traitant et/ou correspondant reçoit par MSSanté une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copie des résultats d’examen et des documents de sortie d’hospitalisation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91871D54-2309-5982-3782-F637D4195680}"/>
              </a:ext>
            </a:extLst>
          </p:cNvPr>
          <p:cNvSpPr/>
          <p:nvPr/>
        </p:nvSpPr>
        <p:spPr>
          <a:xfrm>
            <a:off x="3005156" y="2351778"/>
            <a:ext cx="496088" cy="285135"/>
          </a:xfrm>
          <a:prstGeom prst="downArrow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200"/>
            </a:pPr>
            <a:endParaRPr lang="fr-FR" sz="1600" b="1">
              <a:latin typeface="Arial"/>
              <a:cs typeface="Arial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6F9943E-42E5-C9A5-4F18-9F7C16685D3D}"/>
              </a:ext>
            </a:extLst>
          </p:cNvPr>
          <p:cNvCxnSpPr>
            <a:cxnSpLocks/>
          </p:cNvCxnSpPr>
          <p:nvPr/>
        </p:nvCxnSpPr>
        <p:spPr>
          <a:xfrm>
            <a:off x="5989895" y="1308353"/>
            <a:ext cx="0" cy="454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28;g31d1ef1fdeb_6_55">
            <a:extLst>
              <a:ext uri="{FF2B5EF4-FFF2-40B4-BE49-F238E27FC236}">
                <a16:creationId xmlns:a16="http://schemas.microsoft.com/office/drawing/2014/main" id="{6E639BA1-7F80-0F0F-E154-8099E12F676F}"/>
              </a:ext>
            </a:extLst>
          </p:cNvPr>
          <p:cNvSpPr txBox="1"/>
          <p:nvPr/>
        </p:nvSpPr>
        <p:spPr>
          <a:xfrm>
            <a:off x="5903043" y="1283201"/>
            <a:ext cx="5426557" cy="449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3706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fr-FR" sz="1467" b="1" dirty="0">
                <a:solidFill>
                  <a:srgbClr val="293173"/>
                </a:solidFill>
              </a:rPr>
              <a:t>Différents leviers complémentaires actionnés en parallèle</a:t>
            </a:r>
            <a:r>
              <a:rPr lang="fr-FR" sz="1467" b="1" dirty="0"/>
              <a:t>, 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tenant compte de la </a:t>
            </a:r>
            <a:r>
              <a:rPr lang="fr-FR" sz="1467" b="1" dirty="0">
                <a:solidFill>
                  <a:srgbClr val="293173"/>
                </a:solidFill>
              </a:rPr>
              <a:t>diversité des métiers et des logiciels :</a:t>
            </a:r>
            <a:endParaRPr sz="1467" b="1" dirty="0">
              <a:solidFill>
                <a:srgbClr val="293173"/>
              </a:solidFill>
            </a:endParaRPr>
          </a:p>
          <a:p>
            <a:pPr marL="618051" indent="-38099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Certifier la conformité des logiciels et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financer le déploiement de mises à jour conformes auprès de l’ensemble des professionnels</a:t>
            </a:r>
            <a:r>
              <a:rPr lang="fr-FR" sz="1467" b="1" dirty="0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grâce à un dispositif innovant d’achat pour compte auprès des éditeurs (dispositifs SONS)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051" indent="-38099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Financer la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transformation des pratiques des professionnels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 ville (avenants conventionnels de l’Assurance maladie), à l’hôpital (programmes SUN-ES et </a:t>
            </a:r>
            <a:r>
              <a:rPr lang="fr-FR" sz="1467" dirty="0"/>
              <a:t>HOP'EN 2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et dans le médico-social (programme ESMS numérique)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051" indent="-38099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Fixer les </a:t>
            </a:r>
            <a:r>
              <a:rPr lang="fr-FR" sz="1467" b="1" dirty="0">
                <a:solidFill>
                  <a:srgbClr val="293173"/>
                </a:solidFill>
                <a:latin typeface="Arial"/>
                <a:ea typeface="Arial"/>
                <a:cs typeface="Arial"/>
                <a:sym typeface="Arial"/>
              </a:rPr>
              <a:t>obligations réglementaires en cohérence </a:t>
            </a:r>
            <a:r>
              <a:rPr lang="fr-FR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le déploiement des prérequis techniques, tant pour les industriels (opposabilité progressive des référentiels techniques cf. art. L.1470-6) que pour les professionnels de santé (obligation de partage des documents de santé cf. art. L. 1111-15)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9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cf2ef9689_3_115"/>
          <p:cNvSpPr txBox="1">
            <a:spLocks noGrp="1"/>
          </p:cNvSpPr>
          <p:nvPr>
            <p:ph type="title"/>
          </p:nvPr>
        </p:nvSpPr>
        <p:spPr>
          <a:xfrm>
            <a:off x="613728" y="292513"/>
            <a:ext cx="9427600" cy="45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fr" dirty="0"/>
              <a:t>Rappels : le cadre des dispositifs SONS du Ségur numérique</a:t>
            </a: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F3EEA7-37B6-8D36-298C-9845A9DAABAF}"/>
              </a:ext>
            </a:extLst>
          </p:cNvPr>
          <p:cNvSpPr txBox="1"/>
          <p:nvPr/>
        </p:nvSpPr>
        <p:spPr>
          <a:xfrm>
            <a:off x="406978" y="1049440"/>
            <a:ext cx="11378045" cy="108799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accent1"/>
                </a:solidFill>
              </a:rPr>
              <a:t>Le SONS est le dispositif par lequel l’Etat vient acheter une prestation de mise à jour logicielle, auprès d’un industriel dont le logiciel a été préalablement référencé auprès de l’ANS, pour le compte d’un établissement ou professionnel qui en fait la commande</a:t>
            </a:r>
          </a:p>
          <a:p>
            <a:pPr marL="285320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Le financement est attribué à l’industriel </a:t>
            </a:r>
            <a:r>
              <a:rPr lang="fr-FR" sz="1400" b="1" dirty="0"/>
              <a:t>en contrepartie de la réalisation effective d’une prestation</a:t>
            </a:r>
            <a:r>
              <a:rPr lang="fr-FR" sz="1400" dirty="0"/>
              <a:t>, </a:t>
            </a:r>
            <a:r>
              <a:rPr lang="fr-FR" sz="1400" b="1" dirty="0"/>
              <a:t>dont </a:t>
            </a:r>
            <a:r>
              <a:rPr lang="fr-FR" sz="1400" b="1" u="sng" dirty="0"/>
              <a:t>le contenu, les conditions de réalisation (notamment le calendrier) et le prix</a:t>
            </a:r>
            <a:r>
              <a:rPr lang="fr-FR" sz="1400" b="1" dirty="0"/>
              <a:t> sont définis par arrêté. </a:t>
            </a:r>
            <a:r>
              <a:rPr lang="fr-FR" sz="1400" dirty="0"/>
              <a:t>Le client établissement ou professionnel est donc </a:t>
            </a:r>
            <a:r>
              <a:rPr lang="fr-FR" sz="1400" b="1" dirty="0"/>
              <a:t>le bénéficiaire final du dispositif.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9F08CA-DDD4-A7CB-7739-B19D5288A4A9}"/>
              </a:ext>
            </a:extLst>
          </p:cNvPr>
          <p:cNvSpPr txBox="1"/>
          <p:nvPr/>
        </p:nvSpPr>
        <p:spPr>
          <a:xfrm>
            <a:off x="406978" y="2468221"/>
            <a:ext cx="11378045" cy="204055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fr-FR" sz="1400" b="1" dirty="0">
                <a:solidFill>
                  <a:schemeClr val="accent1"/>
                </a:solidFill>
              </a:rPr>
              <a:t>Le dispositif est dit « ouvert et non sélectif », et a un caractère incitatif (= non obligatoire) : 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b="1" dirty="0"/>
              <a:t>Tout industriel a le droit de s’y engager</a:t>
            </a:r>
            <a:r>
              <a:rPr lang="fr-FR" sz="1400" dirty="0"/>
              <a:t>, en soumettant à l’ANS une version logicielle conforme, et en proposant à ses clients et prospects de souscrire à la mise à jour Ségur (y compris si la solution n’a pas été référencée en vague 1)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b="1" dirty="0"/>
              <a:t>Tout établissement ou professionnel défini comme éligible par l’arrêté est libre de souscrire ou non à la mise à jour Ségur </a:t>
            </a:r>
            <a:r>
              <a:rPr lang="fr-FR" sz="1400" dirty="0"/>
              <a:t>(y compris si il n’a pas souscrit à la mise à jour vague 1)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b="1" dirty="0"/>
              <a:t>Ces dispositifs sont incitatifs, mais le cadre du Ségur a vocation à être rendu progressivement opposable </a:t>
            </a:r>
            <a:r>
              <a:rPr lang="fr-FR" sz="1400" dirty="0"/>
              <a:t>: pour les industriels, le respect de certains référentiels techniques deviendra obligatoire en vertu de l’art. L.1470-6 du code de la santé publique. Pour les professionnels, le partage des documents de santé est imposé par l’art. L. 1111-15 du même code.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64F1C4-18FE-EB04-9701-F24E3C8EC800}"/>
              </a:ext>
            </a:extLst>
          </p:cNvPr>
          <p:cNvSpPr txBox="1"/>
          <p:nvPr/>
        </p:nvSpPr>
        <p:spPr>
          <a:xfrm>
            <a:off x="406977" y="4744751"/>
            <a:ext cx="11519552" cy="139422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1">
              <a:spcBef>
                <a:spcPct val="30000"/>
              </a:spcBef>
              <a:defRPr/>
            </a:pPr>
            <a:r>
              <a:rPr lang="fr-FR" sz="1400" b="1" dirty="0">
                <a:solidFill>
                  <a:schemeClr val="accent1"/>
                </a:solidFill>
              </a:rPr>
              <a:t>Le cadre contractuel de la « Prestation Ségur » est défini par l’arrêté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Cette prestation couvre </a:t>
            </a:r>
            <a:r>
              <a:rPr lang="fr-FR" sz="1400" b="1" dirty="0"/>
              <a:t>un périmètre précis défini dans l’arrêté </a:t>
            </a:r>
            <a:r>
              <a:rPr lang="fr-FR" sz="1400" dirty="0"/>
              <a:t>: mise à jour du logiciel (et non achat d’un logiciel complet), paramétrage, formation de l’utilisateur, etc.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Sur ce périmètre, </a:t>
            </a:r>
            <a:r>
              <a:rPr lang="fr-FR" sz="1400" b="1" dirty="0"/>
              <a:t>le reste à charge pour le professionnel est nul</a:t>
            </a:r>
            <a:r>
              <a:rPr lang="fr-FR" sz="1400" dirty="0"/>
              <a:t>, et la vente de la prestation </a:t>
            </a:r>
            <a:r>
              <a:rPr lang="fr-FR" sz="1400" b="1" dirty="0"/>
              <a:t>ne peut être conditionnée</a:t>
            </a:r>
          </a:p>
          <a:p>
            <a:pPr marL="285320" lvl="1" indent="-28532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b="1" dirty="0"/>
              <a:t>Hors de ce périmètre</a:t>
            </a:r>
            <a:r>
              <a:rPr lang="fr-FR" sz="1400" dirty="0"/>
              <a:t>, les dispositions contractuelles entre client et fournisseur </a:t>
            </a:r>
            <a:r>
              <a:rPr lang="fr-FR" sz="1400" b="1" dirty="0"/>
              <a:t>sont évidemment libres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8FA306-24AF-4340-1708-423B1B3E1E89}"/>
              </a:ext>
            </a:extLst>
          </p:cNvPr>
          <p:cNvSpPr/>
          <p:nvPr/>
        </p:nvSpPr>
        <p:spPr>
          <a:xfrm>
            <a:off x="308582" y="1072887"/>
            <a:ext cx="11476441" cy="460188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D4FF6-7C6E-F08F-B4FB-A8EBF4FE94DE}"/>
              </a:ext>
            </a:extLst>
          </p:cNvPr>
          <p:cNvSpPr/>
          <p:nvPr/>
        </p:nvSpPr>
        <p:spPr>
          <a:xfrm>
            <a:off x="308582" y="2479549"/>
            <a:ext cx="11476441" cy="291419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1B774-3E3B-210C-3330-DFF2DC234A1E}"/>
              </a:ext>
            </a:extLst>
          </p:cNvPr>
          <p:cNvSpPr/>
          <p:nvPr/>
        </p:nvSpPr>
        <p:spPr>
          <a:xfrm>
            <a:off x="308582" y="4744751"/>
            <a:ext cx="11476441" cy="291419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7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cf2ef9689_3_115"/>
          <p:cNvSpPr txBox="1">
            <a:spLocks noGrp="1"/>
          </p:cNvSpPr>
          <p:nvPr>
            <p:ph type="title"/>
          </p:nvPr>
        </p:nvSpPr>
        <p:spPr>
          <a:xfrm>
            <a:off x="613728" y="292513"/>
            <a:ext cx="10003472" cy="45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fr" dirty="0"/>
              <a:t>Rappels : méthode de construction des dispositifs SONS 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64F1C4-18FE-EB04-9701-F24E3C8EC800}"/>
              </a:ext>
            </a:extLst>
          </p:cNvPr>
          <p:cNvSpPr txBox="1"/>
          <p:nvPr/>
        </p:nvSpPr>
        <p:spPr>
          <a:xfrm>
            <a:off x="462846" y="1007147"/>
            <a:ext cx="11522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1" indent="-285744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b="1" dirty="0"/>
              <a:t>L’objectif de l’Etat est d’aboutir in fine à l’équipement (et à l’usage effectif !) de logiciels conformes vague 2 par une masse critique de chaque secteur adressé, </a:t>
            </a:r>
            <a:r>
              <a:rPr lang="fr-FR" sz="1400" dirty="0"/>
              <a:t>d’abord par l’engagement d’une large part du marché dans le référencement de versions logicielles conformes, puis par la souscription de la mise à jour par une large part des professionnels, et in fine par la bonne exécution de toutes les Prestations Ségur.</a:t>
            </a:r>
            <a:endParaRPr lang="fr-FR" sz="14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83E89D-A2F5-F6EE-D656-21D263EB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437" y="1931851"/>
            <a:ext cx="2526648" cy="18990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347D6F-AFE9-6E00-F201-1FF3E0BE79AE}"/>
              </a:ext>
            </a:extLst>
          </p:cNvPr>
          <p:cNvSpPr txBox="1"/>
          <p:nvPr/>
        </p:nvSpPr>
        <p:spPr>
          <a:xfrm>
            <a:off x="1149242" y="2009331"/>
            <a:ext cx="7759196" cy="171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30000"/>
              </a:spcBef>
              <a:defRPr/>
            </a:pPr>
            <a:r>
              <a:rPr lang="fr-FR" sz="1333" b="1"/>
              <a:t>Pour y arriver, l’enjeu est d’aboutir au « juste équilibre » entre 3 dimensions clés :</a:t>
            </a:r>
          </a:p>
          <a:p>
            <a:pPr marL="228594" lvl="1" indent="-228594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fr-FR" sz="1333" b="1"/>
              <a:t>Ampleur des exigences techniques et fonctionnelles : </a:t>
            </a:r>
            <a:r>
              <a:rPr lang="fr-FR" sz="1333"/>
              <a:t>capacité du marché à s’y rendre conformes, ratio enjeu vs. effort éditeur, etc.</a:t>
            </a:r>
          </a:p>
          <a:p>
            <a:pPr marL="228594" lvl="1" indent="-228594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fr-FR" sz="1333" b="1"/>
              <a:t>Délais &amp; conditions de réalisation de la Prestation : </a:t>
            </a:r>
            <a:r>
              <a:rPr lang="fr-FR" sz="1333"/>
              <a:t>pertinence du périmètre de la prestation, calendrier ambitieux mais réaliste pour une masse critique d’industriels, etc.</a:t>
            </a:r>
          </a:p>
          <a:p>
            <a:pPr marL="228594" lvl="1" indent="-228594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fr-FR" sz="1333" b="1"/>
              <a:t>Montants fixés pour la Prestation Ségur : </a:t>
            </a:r>
            <a:r>
              <a:rPr lang="fr-FR" sz="1333"/>
              <a:t>cohérence avec les prix de marché et la « taille de marché » du segment logiciel considéré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6152AE-1CC5-149B-65BE-835887746CE8}"/>
              </a:ext>
            </a:extLst>
          </p:cNvPr>
          <p:cNvSpPr txBox="1"/>
          <p:nvPr/>
        </p:nvSpPr>
        <p:spPr>
          <a:xfrm>
            <a:off x="462846" y="4047464"/>
            <a:ext cx="109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1" indent="-285744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La conception d’un dispositif SONS est donc un processus complexe, qui s’appuie largement sur une </a:t>
            </a:r>
            <a:r>
              <a:rPr lang="fr-FR" sz="1400" b="1" dirty="0"/>
              <a:t>logique de co-construction avec les représentants des professionnels et des éditeurs, au sein des « Taskforces Ségur »,  </a:t>
            </a:r>
            <a:r>
              <a:rPr lang="fr-FR" sz="1400" dirty="0"/>
              <a:t>selon le schéma suivant :</a:t>
            </a:r>
            <a:endParaRPr lang="fr-FR" sz="1400" b="1" dirty="0"/>
          </a:p>
        </p:txBody>
      </p:sp>
      <p:sp>
        <p:nvSpPr>
          <p:cNvPr id="17" name="Pentagone 28">
            <a:extLst>
              <a:ext uri="{FF2B5EF4-FFF2-40B4-BE49-F238E27FC236}">
                <a16:creationId xmlns:a16="http://schemas.microsoft.com/office/drawing/2014/main" id="{35DF3232-276D-A670-2EDF-3DB04DCD0BCA}"/>
              </a:ext>
            </a:extLst>
          </p:cNvPr>
          <p:cNvSpPr/>
          <p:nvPr/>
        </p:nvSpPr>
        <p:spPr>
          <a:xfrm>
            <a:off x="1987453" y="4805839"/>
            <a:ext cx="3714532" cy="685773"/>
          </a:xfrm>
          <a:prstGeom prst="homePlate">
            <a:avLst>
              <a:gd name="adj" fmla="val 16740"/>
            </a:avLst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333" b="1">
                <a:solidFill>
                  <a:srgbClr val="FFFFFF"/>
                </a:solidFill>
              </a:rPr>
              <a:t>Phase de co-construction</a:t>
            </a:r>
            <a:endParaRPr lang="fr-FR" sz="1333">
              <a:solidFill>
                <a:srgbClr val="FFFFFF"/>
              </a:solidFill>
            </a:endParaRPr>
          </a:p>
        </p:txBody>
      </p:sp>
      <p:sp>
        <p:nvSpPr>
          <p:cNvPr id="18" name="Pentagone 28">
            <a:extLst>
              <a:ext uri="{FF2B5EF4-FFF2-40B4-BE49-F238E27FC236}">
                <a16:creationId xmlns:a16="http://schemas.microsoft.com/office/drawing/2014/main" id="{298DD961-F29D-9474-558D-8387529E3006}"/>
              </a:ext>
            </a:extLst>
          </p:cNvPr>
          <p:cNvSpPr/>
          <p:nvPr/>
        </p:nvSpPr>
        <p:spPr>
          <a:xfrm>
            <a:off x="5701985" y="4805839"/>
            <a:ext cx="1530977" cy="685773"/>
          </a:xfrm>
          <a:prstGeom prst="homePlate">
            <a:avLst>
              <a:gd name="adj" fmla="val 16740"/>
            </a:avLst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333" b="1">
                <a:solidFill>
                  <a:srgbClr val="FFFFFF"/>
                </a:solidFill>
              </a:rPr>
              <a:t>Arbitrages pouvoirs publics</a:t>
            </a:r>
            <a:endParaRPr lang="fr-FR" sz="1333">
              <a:solidFill>
                <a:srgbClr val="FFFFFF"/>
              </a:solidFill>
            </a:endParaRPr>
          </a:p>
        </p:txBody>
      </p:sp>
      <p:sp>
        <p:nvSpPr>
          <p:cNvPr id="19" name="Pentagone 28">
            <a:extLst>
              <a:ext uri="{FF2B5EF4-FFF2-40B4-BE49-F238E27FC236}">
                <a16:creationId xmlns:a16="http://schemas.microsoft.com/office/drawing/2014/main" id="{696A9031-EA10-D2A0-7BD2-1592B6364B6F}"/>
              </a:ext>
            </a:extLst>
          </p:cNvPr>
          <p:cNvSpPr/>
          <p:nvPr/>
        </p:nvSpPr>
        <p:spPr>
          <a:xfrm>
            <a:off x="7232961" y="4805839"/>
            <a:ext cx="2086624" cy="685773"/>
          </a:xfrm>
          <a:prstGeom prst="homePlate">
            <a:avLst>
              <a:gd name="adj" fmla="val 16740"/>
            </a:avLst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333" b="1">
                <a:solidFill>
                  <a:srgbClr val="FFFFFF"/>
                </a:solidFill>
              </a:rPr>
              <a:t>Validation finale &amp; circuit parution arrêté</a:t>
            </a:r>
            <a:endParaRPr lang="fr-FR" sz="1333">
              <a:solidFill>
                <a:srgbClr val="FFFFFF"/>
              </a:solidFill>
            </a:endParaRPr>
          </a:p>
        </p:txBody>
      </p:sp>
      <p:sp>
        <p:nvSpPr>
          <p:cNvPr id="20" name="Losange 19">
            <a:extLst>
              <a:ext uri="{FF2B5EF4-FFF2-40B4-BE49-F238E27FC236}">
                <a16:creationId xmlns:a16="http://schemas.microsoft.com/office/drawing/2014/main" id="{8F5F120C-BAAA-A4FF-B9E8-AE3E9ED678BB}"/>
              </a:ext>
            </a:extLst>
          </p:cNvPr>
          <p:cNvSpPr/>
          <p:nvPr/>
        </p:nvSpPr>
        <p:spPr>
          <a:xfrm>
            <a:off x="3118493" y="5407173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9C96C54C-EE00-39C0-42DE-B8F0F2950CDF}"/>
              </a:ext>
            </a:extLst>
          </p:cNvPr>
          <p:cNvSpPr/>
          <p:nvPr/>
        </p:nvSpPr>
        <p:spPr>
          <a:xfrm>
            <a:off x="3536473" y="5407173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Losange 21">
            <a:extLst>
              <a:ext uri="{FF2B5EF4-FFF2-40B4-BE49-F238E27FC236}">
                <a16:creationId xmlns:a16="http://schemas.microsoft.com/office/drawing/2014/main" id="{683507E4-A06D-9BE6-DD53-B0670411DB5F}"/>
              </a:ext>
            </a:extLst>
          </p:cNvPr>
          <p:cNvSpPr/>
          <p:nvPr/>
        </p:nvSpPr>
        <p:spPr>
          <a:xfrm>
            <a:off x="3919283" y="5407173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Losange 22">
            <a:extLst>
              <a:ext uri="{FF2B5EF4-FFF2-40B4-BE49-F238E27FC236}">
                <a16:creationId xmlns:a16="http://schemas.microsoft.com/office/drawing/2014/main" id="{7F760D6B-EB89-38B9-B612-5CCABBABD0F4}"/>
              </a:ext>
            </a:extLst>
          </p:cNvPr>
          <p:cNvSpPr/>
          <p:nvPr/>
        </p:nvSpPr>
        <p:spPr>
          <a:xfrm>
            <a:off x="4302092" y="5407173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DB01E586-794D-1951-E735-49F2D4435196}"/>
              </a:ext>
            </a:extLst>
          </p:cNvPr>
          <p:cNvSpPr/>
          <p:nvPr/>
        </p:nvSpPr>
        <p:spPr>
          <a:xfrm>
            <a:off x="7033997" y="5439247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87E975E4-5C76-0718-006C-A65786B39FFD}"/>
              </a:ext>
            </a:extLst>
          </p:cNvPr>
          <p:cNvSpPr/>
          <p:nvPr/>
        </p:nvSpPr>
        <p:spPr>
          <a:xfrm>
            <a:off x="9133795" y="5439247"/>
            <a:ext cx="233680" cy="233680"/>
          </a:xfrm>
          <a:prstGeom prst="diamond">
            <a:avLst/>
          </a:prstGeom>
          <a:solidFill>
            <a:srgbClr val="FFC000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</a:pPr>
            <a:endParaRPr lang="fr-FR" sz="1467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DC71C96-1065-5033-8A87-75F45A9720E1}"/>
              </a:ext>
            </a:extLst>
          </p:cNvPr>
          <p:cNvSpPr txBox="1"/>
          <p:nvPr/>
        </p:nvSpPr>
        <p:spPr>
          <a:xfrm>
            <a:off x="2295697" y="5593490"/>
            <a:ext cx="3714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/>
              <a:t>Documents de travail, supports d’ateliers, etc.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87BE4C-9079-B1DD-94DD-46833FF3898C}"/>
              </a:ext>
            </a:extLst>
          </p:cNvPr>
          <p:cNvSpPr txBox="1"/>
          <p:nvPr/>
        </p:nvSpPr>
        <p:spPr>
          <a:xfrm>
            <a:off x="5967764" y="5649482"/>
            <a:ext cx="2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SONS (REM, DSR, AF) </a:t>
            </a:r>
          </a:p>
          <a:p>
            <a:r>
              <a:rPr lang="fr-FR" sz="1200" i="1" dirty="0"/>
              <a:t>Version PREPUBLICATION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0C26CD6-0422-606C-C1B4-01360126CD73}"/>
              </a:ext>
            </a:extLst>
          </p:cNvPr>
          <p:cNvSpPr txBox="1"/>
          <p:nvPr/>
        </p:nvSpPr>
        <p:spPr>
          <a:xfrm>
            <a:off x="8316500" y="5640854"/>
            <a:ext cx="193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Arrêté au JORF</a:t>
            </a:r>
          </a:p>
        </p:txBody>
      </p:sp>
      <p:sp>
        <p:nvSpPr>
          <p:cNvPr id="29" name="Pentagone 28">
            <a:extLst>
              <a:ext uri="{FF2B5EF4-FFF2-40B4-BE49-F238E27FC236}">
                <a16:creationId xmlns:a16="http://schemas.microsoft.com/office/drawing/2014/main" id="{64FF2675-B9E1-E1CB-9416-33FA6C3A8B93}"/>
              </a:ext>
            </a:extLst>
          </p:cNvPr>
          <p:cNvSpPr/>
          <p:nvPr/>
        </p:nvSpPr>
        <p:spPr>
          <a:xfrm>
            <a:off x="1985908" y="6148382"/>
            <a:ext cx="7333677" cy="178081"/>
          </a:xfrm>
          <a:prstGeom prst="homePlate">
            <a:avLst>
              <a:gd name="adj" fmla="val 16740"/>
            </a:avLst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200" b="1" i="1">
                <a:solidFill>
                  <a:srgbClr val="FFFFFF"/>
                </a:solidFill>
              </a:rPr>
              <a:t>Prise en compte en continu des retours de l’écosystème</a:t>
            </a:r>
            <a:endParaRPr lang="fr-FR" sz="12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8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"/>
          <p:cNvSpPr txBox="1">
            <a:spLocks noGrp="1"/>
          </p:cNvSpPr>
          <p:nvPr>
            <p:ph type="title"/>
          </p:nvPr>
        </p:nvSpPr>
        <p:spPr>
          <a:xfrm>
            <a:off x="402324" y="11100"/>
            <a:ext cx="1011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fr-FR" sz="3200" cap="small"/>
              <a:t>l’ambition</a:t>
            </a:r>
            <a:r>
              <a:rPr lang="fr-FR" sz="3933"/>
              <a:t> </a:t>
            </a:r>
            <a:r>
              <a:rPr lang="fr-FR"/>
              <a:t>généraliser le partage fluide et sécurisé des données de santé, entre professionnels et avec l’usager</a:t>
            </a:r>
            <a:endParaRPr/>
          </a:p>
        </p:txBody>
      </p:sp>
      <p:cxnSp>
        <p:nvCxnSpPr>
          <p:cNvPr id="373" name="Google Shape;373;p4"/>
          <p:cNvCxnSpPr/>
          <p:nvPr/>
        </p:nvCxnSpPr>
        <p:spPr>
          <a:xfrm rot="10800000">
            <a:off x="1235861" y="2714471"/>
            <a:ext cx="1618400" cy="68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"/>
          <p:cNvCxnSpPr/>
          <p:nvPr/>
        </p:nvCxnSpPr>
        <p:spPr>
          <a:xfrm rot="10800000" flipH="1">
            <a:off x="524065" y="3895013"/>
            <a:ext cx="2142000" cy="60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p4"/>
          <p:cNvCxnSpPr/>
          <p:nvPr/>
        </p:nvCxnSpPr>
        <p:spPr>
          <a:xfrm rot="10800000" flipH="1">
            <a:off x="1889705" y="4261059"/>
            <a:ext cx="1015200" cy="188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4"/>
          <p:cNvCxnSpPr>
            <a:stCxn id="377" idx="3"/>
          </p:cNvCxnSpPr>
          <p:nvPr/>
        </p:nvCxnSpPr>
        <p:spPr>
          <a:xfrm>
            <a:off x="1264893" y="2900590"/>
            <a:ext cx="1468800" cy="60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78" name="Google Shape;378;p4"/>
          <p:cNvCxnSpPr/>
          <p:nvPr/>
        </p:nvCxnSpPr>
        <p:spPr>
          <a:xfrm rot="10800000">
            <a:off x="3543120" y="4326731"/>
            <a:ext cx="895200" cy="212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79" name="Google Shape;379;p4"/>
          <p:cNvCxnSpPr/>
          <p:nvPr/>
        </p:nvCxnSpPr>
        <p:spPr>
          <a:xfrm rot="10800000">
            <a:off x="3771244" y="3921663"/>
            <a:ext cx="1525200" cy="40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80" name="Google Shape;380;p4"/>
          <p:cNvCxnSpPr/>
          <p:nvPr/>
        </p:nvCxnSpPr>
        <p:spPr>
          <a:xfrm flipH="1">
            <a:off x="3754623" y="2516829"/>
            <a:ext cx="1621200" cy="106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81" name="Google Shape;381;p4"/>
          <p:cNvCxnSpPr/>
          <p:nvPr/>
        </p:nvCxnSpPr>
        <p:spPr>
          <a:xfrm flipH="1">
            <a:off x="3380260" y="1658585"/>
            <a:ext cx="28800" cy="159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triangle" w="med" len="med"/>
          </a:ln>
        </p:spPr>
      </p:cxnSp>
      <p:cxnSp>
        <p:nvCxnSpPr>
          <p:cNvPr id="382" name="Google Shape;382;p4"/>
          <p:cNvCxnSpPr>
            <a:stCxn id="383" idx="0"/>
          </p:cNvCxnSpPr>
          <p:nvPr/>
        </p:nvCxnSpPr>
        <p:spPr>
          <a:xfrm rot="10800000">
            <a:off x="3637696" y="4300667"/>
            <a:ext cx="719100" cy="1436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"/>
          <p:cNvCxnSpPr/>
          <p:nvPr/>
        </p:nvCxnSpPr>
        <p:spPr>
          <a:xfrm flipH="1">
            <a:off x="3230036" y="1788501"/>
            <a:ext cx="18800" cy="157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5" name="Google Shape;385;p4"/>
          <p:cNvSpPr/>
          <p:nvPr/>
        </p:nvSpPr>
        <p:spPr>
          <a:xfrm>
            <a:off x="625209" y="1295677"/>
            <a:ext cx="5119200" cy="5212800"/>
          </a:xfrm>
          <a:prstGeom prst="ellipse">
            <a:avLst/>
          </a:prstGeom>
          <a:noFill/>
          <a:ln w="9525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3904596" y="5737367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5194004" y="4063484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"/>
          <p:cNvSpPr txBox="1"/>
          <p:nvPr/>
        </p:nvSpPr>
        <p:spPr>
          <a:xfrm>
            <a:off x="5218533" y="4492956"/>
            <a:ext cx="866000" cy="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Etablissements médico-sociaux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5809" y="4124319"/>
            <a:ext cx="432000" cy="3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"/>
          <p:cNvSpPr/>
          <p:nvPr/>
        </p:nvSpPr>
        <p:spPr>
          <a:xfrm>
            <a:off x="2856615" y="994884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"/>
          <p:cNvSpPr txBox="1"/>
          <p:nvPr/>
        </p:nvSpPr>
        <p:spPr>
          <a:xfrm>
            <a:off x="2882717" y="1538919"/>
            <a:ext cx="872000" cy="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Pharmacie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6822" y="1090075"/>
            <a:ext cx="477447" cy="38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"/>
          <p:cNvSpPr/>
          <p:nvPr/>
        </p:nvSpPr>
        <p:spPr>
          <a:xfrm>
            <a:off x="438279" y="2212820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4"/>
          <p:cNvGrpSpPr/>
          <p:nvPr/>
        </p:nvGrpSpPr>
        <p:grpSpPr>
          <a:xfrm>
            <a:off x="508508" y="2287381"/>
            <a:ext cx="756385" cy="793763"/>
            <a:chOff x="4850760" y="1514760"/>
            <a:chExt cx="691479" cy="732344"/>
          </a:xfrm>
        </p:grpSpPr>
        <p:pic>
          <p:nvPicPr>
            <p:cNvPr id="394" name="Google Shape;39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09789" y="1514760"/>
              <a:ext cx="367326" cy="393943"/>
            </a:xfrm>
            <a:prstGeom prst="rect">
              <a:avLst/>
            </a:prstGeom>
            <a:solidFill>
              <a:srgbClr val="EBECEC"/>
            </a:solidFill>
            <a:ln>
              <a:noFill/>
            </a:ln>
          </p:spPr>
        </p:pic>
        <p:sp>
          <p:nvSpPr>
            <p:cNvPr id="377" name="Google Shape;377;p4"/>
            <p:cNvSpPr txBox="1"/>
            <p:nvPr/>
          </p:nvSpPr>
          <p:spPr>
            <a:xfrm>
              <a:off x="4850760" y="1913938"/>
              <a:ext cx="691479" cy="333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1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Médecins de ville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4"/>
          <p:cNvSpPr/>
          <p:nvPr/>
        </p:nvSpPr>
        <p:spPr>
          <a:xfrm>
            <a:off x="1481125" y="5722800"/>
            <a:ext cx="904400" cy="847600"/>
          </a:xfrm>
          <a:prstGeom prst="ellipse">
            <a:avLst/>
          </a:prstGeom>
          <a:solidFill>
            <a:srgbClr val="EBECEC"/>
          </a:solidFill>
          <a:ln w="2857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2768649" y="2000947"/>
            <a:ext cx="1266400" cy="3960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Médicaments délivrés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4"/>
          <p:cNvCxnSpPr/>
          <p:nvPr/>
        </p:nvCxnSpPr>
        <p:spPr>
          <a:xfrm flipH="1">
            <a:off x="3677693" y="2551505"/>
            <a:ext cx="1335600" cy="903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4"/>
          <p:cNvSpPr/>
          <p:nvPr/>
        </p:nvSpPr>
        <p:spPr>
          <a:xfrm>
            <a:off x="3887409" y="2880731"/>
            <a:ext cx="1203200" cy="3960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Documents de sortie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4"/>
          <p:cNvCxnSpPr/>
          <p:nvPr/>
        </p:nvCxnSpPr>
        <p:spPr>
          <a:xfrm rot="10800000">
            <a:off x="3703797" y="3745456"/>
            <a:ext cx="1611200" cy="442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4"/>
          <p:cNvSpPr/>
          <p:nvPr/>
        </p:nvSpPr>
        <p:spPr>
          <a:xfrm>
            <a:off x="4068699" y="3728263"/>
            <a:ext cx="1209600" cy="3960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Documents (DLU…)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3343707" y="4554773"/>
            <a:ext cx="1245200" cy="5032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 d’imagerie, images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4"/>
          <p:cNvCxnSpPr>
            <a:stCxn id="395" idx="7"/>
          </p:cNvCxnSpPr>
          <p:nvPr/>
        </p:nvCxnSpPr>
        <p:spPr>
          <a:xfrm rot="10800000" flipH="1">
            <a:off x="2253079" y="4339428"/>
            <a:ext cx="783600" cy="1507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3" name="Google Shape;403;p4"/>
          <p:cNvSpPr/>
          <p:nvPr/>
        </p:nvSpPr>
        <p:spPr>
          <a:xfrm>
            <a:off x="2019681" y="4923628"/>
            <a:ext cx="1174000" cy="3960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Lettres de liaison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4"/>
          <p:cNvCxnSpPr/>
          <p:nvPr/>
        </p:nvCxnSpPr>
        <p:spPr>
          <a:xfrm rot="10800000" flipH="1">
            <a:off x="1179539" y="4024220"/>
            <a:ext cx="1530000" cy="454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4"/>
          <p:cNvSpPr/>
          <p:nvPr/>
        </p:nvSpPr>
        <p:spPr>
          <a:xfrm>
            <a:off x="340308" y="4155655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" descr="Stethoscop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0782" y="5804430"/>
            <a:ext cx="395359" cy="3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"/>
          <p:cNvSpPr txBox="1"/>
          <p:nvPr/>
        </p:nvSpPr>
        <p:spPr>
          <a:xfrm>
            <a:off x="1553584" y="6202799"/>
            <a:ext cx="789600" cy="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Autres med. et parameds.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"/>
          <p:cNvSpPr/>
          <p:nvPr/>
        </p:nvSpPr>
        <p:spPr>
          <a:xfrm>
            <a:off x="1418179" y="2637879"/>
            <a:ext cx="1208000" cy="5204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Prescriptions, synthèses médicales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"/>
          <p:cNvSpPr txBox="1"/>
          <p:nvPr/>
        </p:nvSpPr>
        <p:spPr>
          <a:xfrm>
            <a:off x="4023811" y="6300579"/>
            <a:ext cx="685200" cy="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Imagerie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2107" y="5851276"/>
            <a:ext cx="528493" cy="37774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"/>
          <p:cNvSpPr/>
          <p:nvPr/>
        </p:nvSpPr>
        <p:spPr>
          <a:xfrm>
            <a:off x="4955011" y="1998313"/>
            <a:ext cx="904400" cy="847600"/>
          </a:xfrm>
          <a:prstGeom prst="ellipse">
            <a:avLst/>
          </a:prstGeom>
          <a:solidFill>
            <a:srgbClr val="EBECEC"/>
          </a:solidFill>
          <a:ln w="9525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4"/>
          <p:cNvGrpSpPr/>
          <p:nvPr/>
        </p:nvGrpSpPr>
        <p:grpSpPr>
          <a:xfrm>
            <a:off x="5019061" y="2072498"/>
            <a:ext cx="789800" cy="715759"/>
            <a:chOff x="4926852" y="2822699"/>
            <a:chExt cx="905318" cy="846317"/>
          </a:xfrm>
        </p:grpSpPr>
        <p:sp>
          <p:nvSpPr>
            <p:cNvPr id="413" name="Google Shape;413;p4"/>
            <p:cNvSpPr txBox="1"/>
            <p:nvPr/>
          </p:nvSpPr>
          <p:spPr>
            <a:xfrm>
              <a:off x="4926852" y="3284843"/>
              <a:ext cx="905318" cy="384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Etablissements de santé</a:t>
              </a: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4" name="Google Shape;41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47076" y="2822699"/>
              <a:ext cx="482625" cy="406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4"/>
          <p:cNvSpPr/>
          <p:nvPr/>
        </p:nvSpPr>
        <p:spPr>
          <a:xfrm>
            <a:off x="1334479" y="4020149"/>
            <a:ext cx="1201200" cy="575600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 de biologie médicale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"/>
          <p:cNvSpPr txBox="1"/>
          <p:nvPr/>
        </p:nvSpPr>
        <p:spPr>
          <a:xfrm>
            <a:off x="429405" y="4640163"/>
            <a:ext cx="685200" cy="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Biologie médicale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2402" y="4273247"/>
            <a:ext cx="374356" cy="37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08773" y="6388444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t="2217" b="2216"/>
          <a:stretch/>
        </p:blipFill>
        <p:spPr>
          <a:xfrm>
            <a:off x="1632077" y="1495215"/>
            <a:ext cx="387600" cy="387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0" name="Google Shape;420;p4"/>
          <p:cNvSpPr/>
          <p:nvPr/>
        </p:nvSpPr>
        <p:spPr>
          <a:xfrm>
            <a:off x="2473935" y="3020645"/>
            <a:ext cx="1501200" cy="1500000"/>
          </a:xfrm>
          <a:prstGeom prst="ellipse">
            <a:avLst/>
          </a:prstGeom>
          <a:solidFill>
            <a:srgbClr val="0F50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4" descr="Female Profile outlin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78993" y="3837742"/>
            <a:ext cx="506783" cy="506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"/>
          <p:cNvSpPr txBox="1"/>
          <p:nvPr/>
        </p:nvSpPr>
        <p:spPr>
          <a:xfrm>
            <a:off x="2955491" y="4300885"/>
            <a:ext cx="554000" cy="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4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51188" y="3709991"/>
            <a:ext cx="285600" cy="285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</p:pic>
      <p:pic>
        <p:nvPicPr>
          <p:cNvPr id="424" name="Google Shape;424;p4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22311" y="3149843"/>
            <a:ext cx="815200" cy="55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</p:pic>
      <p:pic>
        <p:nvPicPr>
          <p:cNvPr id="425" name="Google Shape;42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55829" y="6271435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2168" y="4766792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32194" y="2664103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56837" y="1240408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3921" y="2941989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5069" y="4923628"/>
            <a:ext cx="346849" cy="3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18527" y="2652338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95341" y="2032175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76667" y="2913850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36116" y="3784998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67555" y="4595936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2195" y="4948166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" descr="Text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17317" y="4057827"/>
            <a:ext cx="588968" cy="1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t="2217" b="2216"/>
          <a:stretch/>
        </p:blipFill>
        <p:spPr>
          <a:xfrm>
            <a:off x="4031035" y="5161001"/>
            <a:ext cx="387600" cy="387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9" name="Google Shape;439;p4"/>
          <p:cNvSpPr/>
          <p:nvPr/>
        </p:nvSpPr>
        <p:spPr>
          <a:xfrm>
            <a:off x="6664429" y="1232938"/>
            <a:ext cx="4281460" cy="5137420"/>
          </a:xfrm>
          <a:prstGeom prst="roundRect">
            <a:avLst>
              <a:gd name="adj" fmla="val 7352"/>
            </a:avLst>
          </a:prstGeom>
          <a:solidFill>
            <a:srgbClr val="C8C8E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779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6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ambition qui passe par des usages très concrets pour les patients et les professionnels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262459" algn="l" rtl="0">
              <a:spcBef>
                <a:spcPts val="600"/>
              </a:spcBef>
              <a:spcAft>
                <a:spcPts val="0"/>
              </a:spcAft>
              <a:buNone/>
            </a:pPr>
            <a:endParaRPr sz="146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02" marR="0" lvl="0" indent="-18890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patient dispose </a:t>
            </a:r>
            <a:r>
              <a:rPr lang="fr-FR" sz="1467" b="1" i="0" u="none" strike="noStrike" cap="none" dirty="0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dans son profil Mon espace santé d’une copie numérique de ses documents de santé </a:t>
            </a: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chaque épisode de soins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02" marR="0" lvl="0" indent="-18890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professionnels de santé autorisés peuvent </a:t>
            </a:r>
            <a:r>
              <a:rPr lang="fr-FR" sz="1467" b="1" i="0" u="none" strike="noStrike" cap="none" dirty="0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consulter les documents de santé </a:t>
            </a: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le profil Mon espace santé de leur patient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02" marR="0" lvl="0" indent="-18890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professionnels de santé sont </a:t>
            </a:r>
            <a:r>
              <a:rPr lang="fr-FR" sz="1467" b="1" i="0" u="none" strike="noStrike" cap="none" dirty="0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destinataires, par messagerie sécurisée de santé (MSSanté), des résultats des examens prescrits</a:t>
            </a:r>
          </a:p>
          <a:p>
            <a:pPr marL="442902" marR="0" lvl="0" indent="-188908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fr-FR" sz="14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médecin traitant et/ou correspondant reçoit par MSSanté une </a:t>
            </a:r>
            <a:r>
              <a:rPr lang="fr-FR" sz="1467" b="1" i="0" u="none" strike="noStrike" cap="none" dirty="0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copie des résultats d’examen et </a:t>
            </a:r>
            <a:r>
              <a:rPr lang="fr-FR" sz="1467" b="1" i="0" u="none" strike="noStrike" cap="none" dirty="0" err="1">
                <a:solidFill>
                  <a:srgbClr val="0067B1"/>
                </a:solidFill>
                <a:latin typeface="Arial"/>
                <a:ea typeface="Arial"/>
                <a:cs typeface="Arial"/>
                <a:sym typeface="Arial"/>
              </a:rPr>
              <a:t>compte-rendus</a:t>
            </a:r>
            <a:endParaRPr lang="fr-FR"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71"/>
          <p:cNvSpPr txBox="1">
            <a:spLocks noGrp="1"/>
          </p:cNvSpPr>
          <p:nvPr>
            <p:ph type="title"/>
          </p:nvPr>
        </p:nvSpPr>
        <p:spPr>
          <a:xfrm>
            <a:off x="1036747" y="231087"/>
            <a:ext cx="9427463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fr-FR" sz="2133" b="1" i="1" dirty="0">
              <a:solidFill>
                <a:schemeClr val="tx2"/>
              </a:solidFill>
            </a:endParaRPr>
          </a:p>
        </p:txBody>
      </p:sp>
      <p:sp>
        <p:nvSpPr>
          <p:cNvPr id="4" name="Google Shape;229;p36">
            <a:extLst>
              <a:ext uri="{FF2B5EF4-FFF2-40B4-BE49-F238E27FC236}">
                <a16:creationId xmlns:a16="http://schemas.microsoft.com/office/drawing/2014/main" id="{0865F4EE-6E9F-2E8C-BE54-F0AA45CA4C26}"/>
              </a:ext>
            </a:extLst>
          </p:cNvPr>
          <p:cNvSpPr/>
          <p:nvPr/>
        </p:nvSpPr>
        <p:spPr>
          <a:xfrm>
            <a:off x="4995089" y="1295217"/>
            <a:ext cx="6922353" cy="5087201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06000" tIns="0" rIns="91425" bIns="234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200"/>
            </a:pPr>
            <a:endParaRPr sz="1200"/>
          </a:p>
        </p:txBody>
      </p:sp>
      <p:sp>
        <p:nvSpPr>
          <p:cNvPr id="6" name="Google Shape;232;p36">
            <a:extLst>
              <a:ext uri="{FF2B5EF4-FFF2-40B4-BE49-F238E27FC236}">
                <a16:creationId xmlns:a16="http://schemas.microsoft.com/office/drawing/2014/main" id="{D66BCB84-BDA9-1D85-7E95-B31D2AD2F8F8}"/>
              </a:ext>
            </a:extLst>
          </p:cNvPr>
          <p:cNvSpPr/>
          <p:nvPr/>
        </p:nvSpPr>
        <p:spPr>
          <a:xfrm>
            <a:off x="502509" y="1295217"/>
            <a:ext cx="4162563" cy="5087201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9525" cap="flat" cmpd="sng">
            <a:solidFill>
              <a:srgbClr val="D60B5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06000" tIns="219451" rIns="91425" bIns="234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49" indent="-212720">
              <a:lnSpc>
                <a:spcPct val="115000"/>
              </a:lnSpc>
              <a:buSzPts val="1100"/>
              <a:buFont typeface="Arial"/>
              <a:buChar char="●"/>
            </a:pPr>
            <a:r>
              <a:rPr lang="en" sz="1400" b="1" dirty="0">
                <a:solidFill>
                  <a:schemeClr val="accent1"/>
                </a:solidFill>
              </a:rPr>
              <a:t>Objectif</a:t>
            </a:r>
            <a:r>
              <a:rPr lang="en" sz="1400" b="1" dirty="0"/>
              <a:t> </a:t>
            </a:r>
            <a:r>
              <a:rPr lang="en" sz="1400" dirty="0"/>
              <a:t>: Clarifier la stratégie nationale sur la</a:t>
            </a:r>
            <a:r>
              <a:rPr lang="en" sz="1400" b="1" dirty="0"/>
              <a:t> </a:t>
            </a:r>
            <a:r>
              <a:rPr lang="en" sz="1400" dirty="0"/>
              <a:t>dématérialisation des échanges en santé à travers un </a:t>
            </a:r>
            <a:r>
              <a:rPr lang="fr-FR" sz="1400" b="1" dirty="0">
                <a:solidFill>
                  <a:srgbClr val="6AA84F"/>
                </a:solidFill>
              </a:rPr>
              <a:t>document évolutif</a:t>
            </a:r>
          </a:p>
          <a:p>
            <a:pPr marL="457189" lvl="1" indent="-212720">
              <a:lnSpc>
                <a:spcPct val="115000"/>
              </a:lnSpc>
              <a:buSzPts val="1100"/>
              <a:buFont typeface="Arial"/>
              <a:buChar char="○"/>
            </a:pPr>
            <a:r>
              <a:rPr lang="en" sz="1400" b="1" dirty="0"/>
              <a:t>Rappeler les principes réglementaires clés </a:t>
            </a:r>
            <a:r>
              <a:rPr lang="en" sz="1400" dirty="0"/>
              <a:t>autour de l’envoi des documents vers MES/DMP et la MSSanté et la consultation</a:t>
            </a:r>
            <a:endParaRPr lang="en-US" sz="1400" dirty="0"/>
          </a:p>
          <a:p>
            <a:pPr marL="457189" lvl="1" indent="-212720">
              <a:lnSpc>
                <a:spcPct val="115000"/>
              </a:lnSpc>
              <a:buSzPts val="1100"/>
              <a:buFont typeface="Arial"/>
              <a:buChar char="○"/>
            </a:pPr>
            <a:r>
              <a:rPr lang="en" sz="1400" b="1" dirty="0"/>
              <a:t>Présenter les préconisations d’usage</a:t>
            </a:r>
            <a:r>
              <a:rPr lang="en" sz="1400" dirty="0"/>
              <a:t> / bonnes pratiques</a:t>
            </a:r>
            <a:endParaRPr lang="en-US" sz="1400" b="1" dirty="0"/>
          </a:p>
          <a:p>
            <a:pPr marL="57149" indent="-212720">
              <a:lnSpc>
                <a:spcPct val="115000"/>
              </a:lnSpc>
              <a:spcBef>
                <a:spcPts val="1000"/>
              </a:spcBef>
              <a:buSzPts val="1100"/>
              <a:buFont typeface="Arial"/>
              <a:buChar char="●"/>
            </a:pPr>
            <a:r>
              <a:rPr lang="en" sz="1400" b="1" dirty="0">
                <a:solidFill>
                  <a:schemeClr val="accent1"/>
                </a:solidFill>
              </a:rPr>
              <a:t>Destinataires</a:t>
            </a:r>
            <a:r>
              <a:rPr lang="en" sz="1400" b="1" dirty="0"/>
              <a:t> </a:t>
            </a:r>
            <a:r>
              <a:rPr lang="en" sz="1400" dirty="0"/>
              <a:t>: </a:t>
            </a:r>
            <a:r>
              <a:rPr lang="en" sz="1400" dirty="0">
                <a:solidFill>
                  <a:schemeClr val="dk1"/>
                </a:solidFill>
              </a:rPr>
              <a:t>Ensemble des acteurs nationaux, régionaux et autres acteurs de l’écosystème de santé (tout professionnel de santé, éditeurs, représentants &amp; syndicats)</a:t>
            </a:r>
            <a:endParaRPr sz="1400" dirty="0">
              <a:solidFill>
                <a:schemeClr val="dk1"/>
              </a:solidFill>
            </a:endParaRPr>
          </a:p>
          <a:p>
            <a:pPr marL="57149" indent="-21272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400" b="1" dirty="0">
                <a:solidFill>
                  <a:schemeClr val="accent1"/>
                </a:solidFill>
              </a:rPr>
              <a:t>Diffusion</a:t>
            </a:r>
            <a:r>
              <a:rPr lang="en" sz="1400" b="1" dirty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: </a:t>
            </a:r>
            <a:endParaRPr sz="1400" dirty="0">
              <a:solidFill>
                <a:schemeClr val="dk1"/>
              </a:solidFill>
            </a:endParaRPr>
          </a:p>
          <a:p>
            <a:pPr marL="457189" lvl="1" indent="-212720">
              <a:lnSpc>
                <a:spcPct val="115000"/>
              </a:lnSpc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Publication d’un </a:t>
            </a:r>
            <a:r>
              <a:rPr lang="en" sz="1400" b="1" dirty="0">
                <a:solidFill>
                  <a:schemeClr val="dk1"/>
                </a:solidFill>
              </a:rPr>
              <a:t>article </a:t>
            </a:r>
            <a:r>
              <a:rPr lang="en" sz="1400" dirty="0">
                <a:solidFill>
                  <a:schemeClr val="dk1"/>
                </a:solidFill>
              </a:rPr>
              <a:t>et du du </a:t>
            </a:r>
            <a:r>
              <a:rPr lang="en" sz="1400" b="1" dirty="0">
                <a:solidFill>
                  <a:schemeClr val="dk1"/>
                </a:solidFill>
              </a:rPr>
              <a:t>lien </a:t>
            </a:r>
            <a:r>
              <a:rPr lang="en" sz="1400" b="1" u="sng" dirty="0">
                <a:solidFill>
                  <a:schemeClr val="hlink"/>
                </a:solidFill>
                <a:hlinkClick r:id="rId3"/>
              </a:rPr>
              <a:t>Slite</a:t>
            </a:r>
            <a:r>
              <a:rPr lang="en" sz="1400" b="1" i="1" dirty="0">
                <a:solidFill>
                  <a:schemeClr val="accent3"/>
                </a:solidFill>
              </a:rPr>
              <a:t>🔗 </a:t>
            </a:r>
            <a:r>
              <a:rPr lang="en" sz="1400" b="1" dirty="0">
                <a:solidFill>
                  <a:schemeClr val="dk1"/>
                </a:solidFill>
              </a:rPr>
              <a:t>sur le </a:t>
            </a:r>
            <a:r>
              <a:rPr lang="en" sz="1400" b="1" u="sng" dirty="0">
                <a:solidFill>
                  <a:schemeClr val="hlink"/>
                </a:solidFill>
                <a:hlinkClick r:id="rId4"/>
              </a:rPr>
              <a:t>site esanté</a:t>
            </a:r>
            <a:r>
              <a:rPr lang="en" sz="1400" b="1" dirty="0">
                <a:solidFill>
                  <a:schemeClr val="dk1"/>
                </a:solidFill>
              </a:rPr>
              <a:t> </a:t>
            </a:r>
            <a:r>
              <a:rPr lang="en" sz="1400" b="1" i="1" dirty="0">
                <a:solidFill>
                  <a:schemeClr val="accent3"/>
                </a:solidFill>
              </a:rPr>
              <a:t>🔗 </a:t>
            </a:r>
            <a:endParaRPr lang="en-US" sz="1400" b="1" dirty="0">
              <a:solidFill>
                <a:schemeClr val="dk1"/>
              </a:solidFill>
            </a:endParaRPr>
          </a:p>
          <a:p>
            <a:pPr marL="457189" lvl="1" indent="-21272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400" dirty="0">
                <a:solidFill>
                  <a:schemeClr val="dk1"/>
                </a:solidFill>
              </a:rPr>
              <a:t>Communication lors de</a:t>
            </a:r>
            <a:r>
              <a:rPr lang="en" sz="1400" b="1" dirty="0">
                <a:solidFill>
                  <a:schemeClr val="dk1"/>
                </a:solidFill>
              </a:rPr>
              <a:t> SantExpo</a:t>
            </a:r>
            <a:endParaRPr lang="en-US" sz="1467" b="1" dirty="0">
              <a:solidFill>
                <a:schemeClr val="dk1"/>
              </a:solidFill>
            </a:endParaRPr>
          </a:p>
        </p:txBody>
      </p:sp>
      <p:pic>
        <p:nvPicPr>
          <p:cNvPr id="7" name="Google Shape;233;p36">
            <a:extLst>
              <a:ext uri="{FF2B5EF4-FFF2-40B4-BE49-F238E27FC236}">
                <a16:creationId xmlns:a16="http://schemas.microsoft.com/office/drawing/2014/main" id="{7E7B446E-01FA-8D95-1614-AAB4C20EB6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1289" y="1146554"/>
            <a:ext cx="354100" cy="3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4;p36">
            <a:extLst>
              <a:ext uri="{FF2B5EF4-FFF2-40B4-BE49-F238E27FC236}">
                <a16:creationId xmlns:a16="http://schemas.microsoft.com/office/drawing/2014/main" id="{0B89047E-D2A4-C9A5-5FA0-FA5FA1A7696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561" y="1167793"/>
            <a:ext cx="354100" cy="3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5;p36">
            <a:extLst>
              <a:ext uri="{FF2B5EF4-FFF2-40B4-BE49-F238E27FC236}">
                <a16:creationId xmlns:a16="http://schemas.microsoft.com/office/drawing/2014/main" id="{240A6372-6E14-790B-E161-CB671970E97E}"/>
              </a:ext>
            </a:extLst>
          </p:cNvPr>
          <p:cNvSpPr txBox="1"/>
          <p:nvPr/>
        </p:nvSpPr>
        <p:spPr>
          <a:xfrm>
            <a:off x="5266502" y="1441738"/>
            <a:ext cx="4533687" cy="482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"/>
              </a:spcBef>
              <a:buSzPts val="1100"/>
            </a:pPr>
            <a:r>
              <a:rPr lang="en" sz="1400" b="1" dirty="0">
                <a:solidFill>
                  <a:srgbClr val="000080"/>
                </a:solidFill>
              </a:rPr>
              <a:t>1. Mon espace santé : le carnet de santé numérique expliqué</a:t>
            </a:r>
            <a:endParaRPr lang="fr-FR"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Fonctionnalités et finalités de MES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Chiffres clés</a:t>
            </a:r>
            <a:endParaRPr sz="1400" dirty="0">
              <a:solidFill>
                <a:schemeClr val="dk1"/>
              </a:solidFill>
            </a:endParaRPr>
          </a:p>
          <a:p>
            <a:pPr>
              <a:spcBef>
                <a:spcPts val="300"/>
              </a:spcBef>
              <a:buSzPts val="1100"/>
            </a:pPr>
            <a:r>
              <a:rPr lang="en" sz="1400" b="1" dirty="0">
                <a:solidFill>
                  <a:srgbClr val="000080"/>
                </a:solidFill>
              </a:rPr>
              <a:t>2. Alimentation de Mon espace santé </a:t>
            </a:r>
            <a:endParaRPr sz="1400" b="1" dirty="0">
              <a:solidFill>
                <a:srgbClr val="000080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400" dirty="0">
                <a:solidFill>
                  <a:schemeClr val="dk1"/>
                </a:solidFill>
              </a:rPr>
              <a:t>Qualification de l’INS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400" dirty="0">
                <a:solidFill>
                  <a:schemeClr val="dk1"/>
                </a:solidFill>
              </a:rPr>
              <a:t>Documents obligatoires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400" dirty="0">
                <a:solidFill>
                  <a:schemeClr val="dk1"/>
                </a:solidFill>
              </a:rPr>
              <a:t>Invisibilisation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400" dirty="0">
                <a:solidFill>
                  <a:schemeClr val="dk1"/>
                </a:solidFill>
              </a:rPr>
              <a:t>Alimentation pour les cas spécifiques</a:t>
            </a:r>
            <a:endParaRPr sz="1400" dirty="0">
              <a:solidFill>
                <a:schemeClr val="dk1"/>
              </a:solidFill>
            </a:endParaRPr>
          </a:p>
          <a:p>
            <a:pPr>
              <a:spcBef>
                <a:spcPts val="300"/>
              </a:spcBef>
            </a:pPr>
            <a:r>
              <a:rPr lang="en" sz="1400" b="1" dirty="0">
                <a:solidFill>
                  <a:srgbClr val="000080"/>
                </a:solidFill>
              </a:rPr>
              <a:t>3. Consultation de Mon espace santé</a:t>
            </a:r>
            <a:endParaRPr sz="1400" b="1" dirty="0">
              <a:solidFill>
                <a:srgbClr val="000080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Obligations réglementaires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Modalités de consultation différentes</a:t>
            </a:r>
            <a:endParaRPr sz="1400" dirty="0">
              <a:solidFill>
                <a:schemeClr val="dk1"/>
              </a:solidFill>
            </a:endParaRPr>
          </a:p>
          <a:p>
            <a:pPr>
              <a:spcBef>
                <a:spcPts val="300"/>
              </a:spcBef>
            </a:pPr>
            <a:r>
              <a:rPr lang="en" sz="1400" b="1" dirty="0">
                <a:solidFill>
                  <a:srgbClr val="000080"/>
                </a:solidFill>
              </a:rPr>
              <a:t>4. Vision stratégique de la MSSanté</a:t>
            </a:r>
            <a:endParaRPr sz="1400" b="1" dirty="0">
              <a:solidFill>
                <a:srgbClr val="000080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Les 4 orientations stratégiques MSSanté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Principes fondamentaux de la MSSanté</a:t>
            </a:r>
            <a:endParaRPr sz="1400" dirty="0">
              <a:solidFill>
                <a:schemeClr val="dk1"/>
              </a:solidFill>
            </a:endParaRPr>
          </a:p>
          <a:p>
            <a:pPr>
              <a:spcBef>
                <a:spcPts val="300"/>
              </a:spcBef>
            </a:pPr>
            <a:r>
              <a:rPr lang="en" sz="1400" b="1" dirty="0">
                <a:solidFill>
                  <a:srgbClr val="000080"/>
                </a:solidFill>
              </a:rPr>
              <a:t>5. Est-ce possible d'atteindre le 100% numérique ?</a:t>
            </a:r>
            <a:endParaRPr sz="1400" b="1" dirty="0">
              <a:solidFill>
                <a:srgbClr val="000080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Réglementation actuellle sur la remise “papier”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Pourquoi dématérialiser ?</a:t>
            </a:r>
            <a:endParaRPr sz="1400" dirty="0">
              <a:solidFill>
                <a:schemeClr val="dk1"/>
              </a:solidFill>
            </a:endParaRPr>
          </a:p>
          <a:p>
            <a:pPr marL="342891" lvl="1" indent="-241294">
              <a:spcBef>
                <a:spcPts val="300"/>
              </a:spcBef>
              <a:buClr>
                <a:schemeClr val="dk1"/>
              </a:buClr>
              <a:buSzPts val="11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Importance de l’information du patient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02C3D85-3E86-9CC9-6F11-3C5B69591CD1}"/>
              </a:ext>
            </a:extLst>
          </p:cNvPr>
          <p:cNvGrpSpPr/>
          <p:nvPr/>
        </p:nvGrpSpPr>
        <p:grpSpPr>
          <a:xfrm>
            <a:off x="9944152" y="1743768"/>
            <a:ext cx="1682400" cy="1661400"/>
            <a:chOff x="8809172" y="1767600"/>
            <a:chExt cx="1682400" cy="1661400"/>
          </a:xfrm>
        </p:grpSpPr>
        <p:sp>
          <p:nvSpPr>
            <p:cNvPr id="5" name="Google Shape;231;p36">
              <a:extLst>
                <a:ext uri="{FF2B5EF4-FFF2-40B4-BE49-F238E27FC236}">
                  <a16:creationId xmlns:a16="http://schemas.microsoft.com/office/drawing/2014/main" id="{626AB70A-5F93-2154-DD57-5EAFC1328C22}"/>
                </a:ext>
              </a:extLst>
            </p:cNvPr>
            <p:cNvSpPr/>
            <p:nvPr/>
          </p:nvSpPr>
          <p:spPr>
            <a:xfrm>
              <a:off x="8809172" y="1767600"/>
              <a:ext cx="1682400" cy="1661400"/>
            </a:xfrm>
            <a:prstGeom prst="rect">
              <a:avLst/>
            </a:prstGeom>
            <a:solidFill>
              <a:srgbClr val="D60B5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200"/>
            </a:p>
          </p:txBody>
        </p:sp>
        <p:pic>
          <p:nvPicPr>
            <p:cNvPr id="10" name="Google Shape;236;p36">
              <a:extLst>
                <a:ext uri="{FF2B5EF4-FFF2-40B4-BE49-F238E27FC236}">
                  <a16:creationId xmlns:a16="http://schemas.microsoft.com/office/drawing/2014/main" id="{FCC16A58-F2E0-D5F8-3909-62FC362F291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2324"/>
            <a:stretch/>
          </p:blipFill>
          <p:spPr>
            <a:xfrm>
              <a:off x="8936860" y="1873325"/>
              <a:ext cx="1427025" cy="1449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237;p36">
            <a:extLst>
              <a:ext uri="{FF2B5EF4-FFF2-40B4-BE49-F238E27FC236}">
                <a16:creationId xmlns:a16="http://schemas.microsoft.com/office/drawing/2014/main" id="{8D443160-F775-456E-480D-B5D59F4A3E6F}"/>
              </a:ext>
            </a:extLst>
          </p:cNvPr>
          <p:cNvSpPr txBox="1"/>
          <p:nvPr/>
        </p:nvSpPr>
        <p:spPr>
          <a:xfrm>
            <a:off x="10284898" y="5619070"/>
            <a:ext cx="19071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  <a:buClr>
                <a:schemeClr val="dk1"/>
              </a:buClr>
              <a:buSzPts val="1200"/>
            </a:pPr>
            <a:r>
              <a:rPr lang="en" sz="1200" b="1" i="1" dirty="0">
                <a:solidFill>
                  <a:srgbClr val="000080"/>
                </a:solidFill>
              </a:rPr>
              <a:t>Cliquez-ici : </a:t>
            </a:r>
            <a:r>
              <a:rPr lang="en" sz="1200" b="1" i="1" u="sng" dirty="0">
                <a:solidFill>
                  <a:srgbClr val="00008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en" sz="1200" b="1" i="1" dirty="0">
                <a:solidFill>
                  <a:schemeClr val="accent3"/>
                </a:solidFill>
              </a:rPr>
              <a:t> 🔗 </a:t>
            </a:r>
            <a:r>
              <a:rPr lang="en" sz="1200" b="1" i="1" dirty="0">
                <a:solidFill>
                  <a:srgbClr val="000080"/>
                </a:solidFill>
              </a:rPr>
              <a:t>pour faire vos propositions et demandes d’ajouts</a:t>
            </a:r>
            <a:endParaRPr sz="1200" b="1" i="1" dirty="0">
              <a:solidFill>
                <a:srgbClr val="006AB2"/>
              </a:solidFill>
            </a:endParaRPr>
          </a:p>
        </p:txBody>
      </p:sp>
      <p:sp>
        <p:nvSpPr>
          <p:cNvPr id="12" name="Google Shape;238;p36">
            <a:extLst>
              <a:ext uri="{FF2B5EF4-FFF2-40B4-BE49-F238E27FC236}">
                <a16:creationId xmlns:a16="http://schemas.microsoft.com/office/drawing/2014/main" id="{3854140C-997C-823F-0124-2E868B7E6916}"/>
              </a:ext>
            </a:extLst>
          </p:cNvPr>
          <p:cNvSpPr txBox="1"/>
          <p:nvPr/>
        </p:nvSpPr>
        <p:spPr>
          <a:xfrm>
            <a:off x="9970713" y="3812321"/>
            <a:ext cx="17333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333"/>
              </a:spcAft>
              <a:buSzPts val="1200"/>
            </a:pPr>
            <a:r>
              <a:rPr lang="fr-FR" sz="1600" b="1" i="1" dirty="0">
                <a:solidFill>
                  <a:srgbClr val="000080"/>
                </a:solidFill>
              </a:rPr>
              <a:t>Scannez pour accé</a:t>
            </a:r>
            <a:r>
              <a:rPr lang="fr-FR" sz="1600" b="1" i="1" dirty="0">
                <a:solidFill>
                  <a:schemeClr val="accent1"/>
                </a:solidFill>
              </a:rPr>
              <a:t>der aux </a:t>
            </a:r>
            <a:r>
              <a:rPr lang="fr-FR" sz="1600" b="1" i="1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Fondamentaux</a:t>
            </a:r>
            <a:r>
              <a:rPr lang="fr-FR" sz="1600" b="1" i="1" dirty="0">
                <a:solidFill>
                  <a:schemeClr val="accent1"/>
                </a:solidFill>
              </a:rPr>
              <a:t> e</a:t>
            </a:r>
            <a:r>
              <a:rPr lang="fr-FR" sz="1600" b="1" i="1" dirty="0">
                <a:solidFill>
                  <a:srgbClr val="000080"/>
                </a:solidFill>
              </a:rPr>
              <a:t>t à la </a:t>
            </a:r>
            <a:r>
              <a:rPr lang="fr-FR" sz="1600" b="1" i="1" u="sng" dirty="0">
                <a:solidFill>
                  <a:srgbClr val="00008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synthèse </a:t>
            </a:r>
            <a:r>
              <a:rPr lang="fr-FR" sz="1600" b="1" i="1" dirty="0">
                <a:solidFill>
                  <a:srgbClr val="006AB2"/>
                </a:solidFill>
              </a:rPr>
              <a:t>🔗</a:t>
            </a:r>
          </a:p>
        </p:txBody>
      </p:sp>
      <p:pic>
        <p:nvPicPr>
          <p:cNvPr id="13" name="Google Shape;239;p36">
            <a:extLst>
              <a:ext uri="{FF2B5EF4-FFF2-40B4-BE49-F238E27FC236}">
                <a16:creationId xmlns:a16="http://schemas.microsoft.com/office/drawing/2014/main" id="{8C767E9A-4893-9E1A-741E-1C44F7189E2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15575" y="3586293"/>
            <a:ext cx="196451" cy="19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0;p36">
            <a:extLst>
              <a:ext uri="{FF2B5EF4-FFF2-40B4-BE49-F238E27FC236}">
                <a16:creationId xmlns:a16="http://schemas.microsoft.com/office/drawing/2014/main" id="{E36BFE4E-372D-9184-7137-89CC76F11B6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32312" y="5403320"/>
            <a:ext cx="196451" cy="19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41;p36">
            <a:extLst>
              <a:ext uri="{FF2B5EF4-FFF2-40B4-BE49-F238E27FC236}">
                <a16:creationId xmlns:a16="http://schemas.microsoft.com/office/drawing/2014/main" id="{58464FC2-5D13-9A2D-6357-36AD68E54BF8}"/>
              </a:ext>
            </a:extLst>
          </p:cNvPr>
          <p:cNvSpPr txBox="1"/>
          <p:nvPr/>
        </p:nvSpPr>
        <p:spPr>
          <a:xfrm>
            <a:off x="6969185" y="1033577"/>
            <a:ext cx="2944201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  <a:buSzPts val="1200"/>
            </a:pPr>
            <a:r>
              <a:rPr lang="en" sz="1333" b="1" dirty="0">
                <a:solidFill>
                  <a:srgbClr val="006AB2"/>
                </a:solidFill>
              </a:rPr>
              <a:t>A quoi ressemble le document ?</a:t>
            </a:r>
            <a:endParaRPr sz="1333" dirty="0">
              <a:solidFill>
                <a:srgbClr val="006AB2"/>
              </a:solidFill>
            </a:endParaRPr>
          </a:p>
        </p:txBody>
      </p:sp>
      <p:sp>
        <p:nvSpPr>
          <p:cNvPr id="2" name="Google Shape;839;p32">
            <a:extLst>
              <a:ext uri="{FF2B5EF4-FFF2-40B4-BE49-F238E27FC236}">
                <a16:creationId xmlns:a16="http://schemas.microsoft.com/office/drawing/2014/main" id="{69A0AF65-8233-581A-FA79-A1AFE1C4CE63}"/>
              </a:ext>
            </a:extLst>
          </p:cNvPr>
          <p:cNvSpPr txBox="1">
            <a:spLocks/>
          </p:cNvSpPr>
          <p:nvPr/>
        </p:nvSpPr>
        <p:spPr>
          <a:xfrm>
            <a:off x="525982" y="330274"/>
            <a:ext cx="10232632" cy="58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75"/>
              <a:buFont typeface="Arial"/>
              <a:buNone/>
              <a:defRPr sz="25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293173"/>
              </a:buClr>
              <a:buSzPts val="1400"/>
            </a:pPr>
            <a:r>
              <a:rPr lang="fr-FR" kern="0"/>
              <a:t>Simplifier la connexion aux téléservices : API Pro Santé Connect</a:t>
            </a:r>
            <a:endParaRPr lang="fr-FR" kern="0" dirty="0"/>
          </a:p>
        </p:txBody>
      </p:sp>
      <p:sp>
        <p:nvSpPr>
          <p:cNvPr id="3" name="Google Shape;839;p32">
            <a:extLst>
              <a:ext uri="{FF2B5EF4-FFF2-40B4-BE49-F238E27FC236}">
                <a16:creationId xmlns:a16="http://schemas.microsoft.com/office/drawing/2014/main" id="{D2781E42-0E05-1FCD-CFF3-54CACFFE589C}"/>
              </a:ext>
            </a:extLst>
          </p:cNvPr>
          <p:cNvSpPr txBox="1">
            <a:spLocks/>
          </p:cNvSpPr>
          <p:nvPr/>
        </p:nvSpPr>
        <p:spPr>
          <a:xfrm>
            <a:off x="604769" y="276918"/>
            <a:ext cx="9407257" cy="58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75"/>
              <a:buFont typeface="Arial"/>
              <a:buNone/>
              <a:defRPr sz="25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rgbClr val="006A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293173"/>
              </a:buClr>
              <a:buSzPts val="1400"/>
            </a:pPr>
            <a:r>
              <a:rPr lang="fr-FR" kern="0" dirty="0">
                <a:solidFill>
                  <a:schemeClr val="accent1"/>
                </a:solidFill>
              </a:rPr>
              <a:t>Fondamentaux et principes opérationnels du partage des données de santé</a:t>
            </a:r>
          </a:p>
        </p:txBody>
      </p:sp>
    </p:spTree>
    <p:extLst>
      <p:ext uri="{BB962C8B-B14F-4D97-AF65-F5344CB8AC3E}">
        <p14:creationId xmlns:p14="http://schemas.microsoft.com/office/powerpoint/2010/main" val="212500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"/>
          <p:cNvSpPr txBox="1">
            <a:spLocks noGrp="1"/>
          </p:cNvSpPr>
          <p:nvPr>
            <p:ph type="title"/>
          </p:nvPr>
        </p:nvSpPr>
        <p:spPr>
          <a:xfrm>
            <a:off x="542450" y="256625"/>
            <a:ext cx="101448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400"/>
              <a:buFont typeface="Arial"/>
              <a:buNone/>
            </a:pPr>
            <a:r>
              <a:rPr lang="fr-FR" dirty="0">
                <a:solidFill>
                  <a:srgbClr val="23277E"/>
                </a:solidFill>
              </a:rPr>
              <a:t>Le Ségur numérique, un programme emblématique de la politique de développement du numérique en santé</a:t>
            </a:r>
            <a:endParaRPr dirty="0">
              <a:solidFill>
                <a:srgbClr val="23277E"/>
              </a:solidFill>
            </a:endParaRPr>
          </a:p>
        </p:txBody>
      </p:sp>
      <p:sp>
        <p:nvSpPr>
          <p:cNvPr id="447" name="Google Shape;447;p5"/>
          <p:cNvSpPr txBox="1"/>
          <p:nvPr/>
        </p:nvSpPr>
        <p:spPr>
          <a:xfrm>
            <a:off x="420300" y="1312793"/>
            <a:ext cx="113514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i="0" u="none" strike="noStrike" cap="none">
                <a:solidFill>
                  <a:srgbClr val="23277E"/>
                </a:solidFill>
              </a:rPr>
              <a:t>Un investissement historique de 2Md€, financé par le volet européen du plan de relance, pour </a:t>
            </a:r>
            <a:r>
              <a:rPr lang="fr-FR" sz="1600" b="1" i="0" u="none" strike="noStrike" cap="none">
                <a:solidFill>
                  <a:srgbClr val="23277E"/>
                </a:solidFill>
              </a:rPr>
              <a:t>généraliser le partage fluide et sécurisé des données de santé, entre professionnels de santé et avec le patient grâce à Mon espace santé, pour mieux prévenir et mieux soigner</a:t>
            </a:r>
            <a:endParaRPr sz="1600"/>
          </a:p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3277E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i="0" u="none" strike="noStrike" cap="none">
                <a:solidFill>
                  <a:srgbClr val="23277E"/>
                </a:solidFill>
              </a:rPr>
              <a:t>Des modes d’intervention inédits, dans une </a:t>
            </a:r>
            <a:r>
              <a:rPr lang="fr-FR" sz="1600" b="1" i="0" u="none" strike="noStrike" cap="none">
                <a:solidFill>
                  <a:srgbClr val="23277E"/>
                </a:solidFill>
              </a:rPr>
              <a:t>logique d’Etat Plateforme</a:t>
            </a:r>
            <a:r>
              <a:rPr lang="fr-FR" sz="1600" i="0" u="none" strike="noStrike" cap="none">
                <a:solidFill>
                  <a:srgbClr val="23277E"/>
                </a:solidFill>
              </a:rPr>
              <a:t>, et en </a:t>
            </a:r>
            <a:r>
              <a:rPr lang="fr-FR" sz="1600" b="1" i="0" u="none" strike="noStrike" cap="none">
                <a:solidFill>
                  <a:srgbClr val="23277E"/>
                </a:solidFill>
              </a:rPr>
              <a:t>co-construction permanente </a:t>
            </a:r>
            <a:r>
              <a:rPr lang="fr-FR" sz="1600" i="0" u="none" strike="noStrike" cap="none">
                <a:solidFill>
                  <a:srgbClr val="23277E"/>
                </a:solidFill>
              </a:rPr>
              <a:t>avec les représentants des patients, des professionnels de santé et des industriels</a:t>
            </a:r>
            <a:endParaRPr sz="1600"/>
          </a:p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3277E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i="0" u="none" strike="noStrike" cap="none">
                <a:solidFill>
                  <a:srgbClr val="23277E"/>
                </a:solidFill>
              </a:rPr>
              <a:t>Une approche progressive en 3 « petits pas », </a:t>
            </a:r>
            <a:r>
              <a:rPr lang="fr-FR" sz="1600" i="0" u="none" strike="noStrike" cap="none">
                <a:solidFill>
                  <a:srgbClr val="23277E"/>
                </a:solidFill>
              </a:rPr>
              <a:t>avec 2 vagues de mises à jour des logiciels des professionnels</a:t>
            </a:r>
            <a:endParaRPr sz="1600" i="0" u="none" strike="noStrike" cap="none">
              <a:solidFill>
                <a:srgbClr val="23277E"/>
              </a:solidFill>
            </a:endParaRPr>
          </a:p>
        </p:txBody>
      </p:sp>
      <p:sp>
        <p:nvSpPr>
          <p:cNvPr id="448" name="Google Shape;448;p5"/>
          <p:cNvSpPr txBox="1"/>
          <p:nvPr/>
        </p:nvSpPr>
        <p:spPr>
          <a:xfrm>
            <a:off x="7024498" y="6079103"/>
            <a:ext cx="1053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374C62"/>
                </a:solidFill>
                <a:latin typeface="Arial"/>
                <a:ea typeface="Arial"/>
                <a:cs typeface="Arial"/>
                <a:sym typeface="Arial"/>
              </a:rPr>
              <a:t>Vague 2</a:t>
            </a:r>
            <a:endParaRPr sz="1400" b="0" i="0" u="none" strike="noStrike" cap="none">
              <a:solidFill>
                <a:srgbClr val="374C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"/>
          <p:cNvSpPr/>
          <p:nvPr/>
        </p:nvSpPr>
        <p:spPr>
          <a:xfrm rot="-5400000" flipH="1">
            <a:off x="7322107" y="5160462"/>
            <a:ext cx="282300" cy="1484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"/>
          <p:cNvSpPr/>
          <p:nvPr/>
        </p:nvSpPr>
        <p:spPr>
          <a:xfrm rot="-5400000">
            <a:off x="3800189" y="3258875"/>
            <a:ext cx="281100" cy="1484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"/>
          <p:cNvSpPr/>
          <p:nvPr/>
        </p:nvSpPr>
        <p:spPr>
          <a:xfrm>
            <a:off x="1209372" y="3620704"/>
            <a:ext cx="411596" cy="411596"/>
          </a:xfrm>
          <a:prstGeom prst="ellipse">
            <a:avLst/>
          </a:prstGeom>
          <a:solidFill>
            <a:srgbClr val="35A8E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"/>
          <p:cNvSpPr txBox="1"/>
          <p:nvPr/>
        </p:nvSpPr>
        <p:spPr>
          <a:xfrm>
            <a:off x="1091100" y="4156550"/>
            <a:ext cx="2796000" cy="12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D60952"/>
                </a:solidFill>
                <a:latin typeface="Arial"/>
                <a:ea typeface="Arial"/>
                <a:cs typeface="Arial"/>
                <a:sym typeface="Arial"/>
              </a:rPr>
              <a:t>Doter tous les patients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3C55A1"/>
                </a:solidFill>
                <a:latin typeface="Arial"/>
                <a:ea typeface="Arial"/>
                <a:cs typeface="Arial"/>
                <a:sym typeface="Arial"/>
              </a:rPr>
              <a:t>d’un profil Mon espace santé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"/>
          <p:cNvSpPr txBox="1"/>
          <p:nvPr/>
        </p:nvSpPr>
        <p:spPr>
          <a:xfrm>
            <a:off x="4643435" y="4156561"/>
            <a:ext cx="3000979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D60952"/>
                </a:solidFill>
                <a:latin typeface="Arial"/>
                <a:ea typeface="Arial"/>
                <a:cs typeface="Arial"/>
                <a:sym typeface="Arial"/>
              </a:rPr>
              <a:t>Atteindre une masse critique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3C55A1"/>
                </a:solidFill>
                <a:latin typeface="Arial"/>
                <a:ea typeface="Arial"/>
                <a:cs typeface="Arial"/>
                <a:sym typeface="Arial"/>
              </a:rPr>
              <a:t>de documents dans Mon espace santé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"/>
          <p:cNvSpPr txBox="1"/>
          <p:nvPr/>
        </p:nvSpPr>
        <p:spPr>
          <a:xfrm>
            <a:off x="8077498" y="4156561"/>
            <a:ext cx="3000979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D60952"/>
                </a:solidFill>
                <a:latin typeface="Arial"/>
                <a:ea typeface="Arial"/>
                <a:cs typeface="Arial"/>
                <a:sym typeface="Arial"/>
              </a:rPr>
              <a:t>Faciliter l’utilisation de cette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3C55A1"/>
                </a:solidFill>
                <a:latin typeface="Arial"/>
                <a:ea typeface="Arial"/>
                <a:cs typeface="Arial"/>
                <a:sym typeface="Arial"/>
              </a:rPr>
              <a:t>par les professionnels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"/>
          <p:cNvSpPr/>
          <p:nvPr/>
        </p:nvSpPr>
        <p:spPr>
          <a:xfrm>
            <a:off x="4684646" y="3620704"/>
            <a:ext cx="411596" cy="411596"/>
          </a:xfrm>
          <a:prstGeom prst="ellipse">
            <a:avLst/>
          </a:prstGeom>
          <a:solidFill>
            <a:srgbClr val="35A8E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"/>
          <p:cNvSpPr/>
          <p:nvPr/>
        </p:nvSpPr>
        <p:spPr>
          <a:xfrm>
            <a:off x="8077498" y="3620704"/>
            <a:ext cx="411596" cy="411596"/>
          </a:xfrm>
          <a:prstGeom prst="ellipse">
            <a:avLst/>
          </a:prstGeom>
          <a:solidFill>
            <a:srgbClr val="35A8E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"/>
          <p:cNvSpPr txBox="1"/>
          <p:nvPr/>
        </p:nvSpPr>
        <p:spPr>
          <a:xfrm>
            <a:off x="3549224" y="3518766"/>
            <a:ext cx="1053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374C62"/>
                </a:solidFill>
                <a:latin typeface="Arial"/>
                <a:ea typeface="Arial"/>
                <a:cs typeface="Arial"/>
                <a:sym typeface="Arial"/>
              </a:rPr>
              <a:t>Vague 1 </a:t>
            </a:r>
            <a:endParaRPr sz="1400" b="0" i="0" u="none" strike="noStrike" cap="none">
              <a:solidFill>
                <a:srgbClr val="374C6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"/>
          <p:cNvSpPr txBox="1">
            <a:spLocks noGrp="1"/>
          </p:cNvSpPr>
          <p:nvPr>
            <p:ph type="title"/>
          </p:nvPr>
        </p:nvSpPr>
        <p:spPr>
          <a:xfrm>
            <a:off x="495475" y="256625"/>
            <a:ext cx="10217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400"/>
              <a:buFont typeface="Arial"/>
              <a:buNone/>
            </a:pPr>
            <a:r>
              <a:rPr lang="fr-FR">
                <a:solidFill>
                  <a:srgbClr val="23277E"/>
                </a:solidFill>
              </a:rPr>
              <a:t>1</a:t>
            </a:r>
            <a:r>
              <a:rPr lang="fr-FR" baseline="30000">
                <a:solidFill>
                  <a:srgbClr val="23277E"/>
                </a:solidFill>
              </a:rPr>
              <a:t>e</a:t>
            </a:r>
            <a:r>
              <a:rPr lang="fr-FR">
                <a:solidFill>
                  <a:srgbClr val="23277E"/>
                </a:solidFill>
              </a:rPr>
              <a:t> « petit pas » : doter tous les patients d’un profil Mon espace santé</a:t>
            </a:r>
            <a:endParaRPr>
              <a:solidFill>
                <a:srgbClr val="23277E"/>
              </a:solidFill>
            </a:endParaRPr>
          </a:p>
        </p:txBody>
      </p:sp>
      <p:sp>
        <p:nvSpPr>
          <p:cNvPr id="465" name="Google Shape;465;p6"/>
          <p:cNvSpPr txBox="1"/>
          <p:nvPr/>
        </p:nvSpPr>
        <p:spPr>
          <a:xfrm>
            <a:off x="1188906" y="1404205"/>
            <a:ext cx="3135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400"/>
              <a:buFont typeface="Arial"/>
              <a:buNone/>
            </a:pPr>
            <a:r>
              <a:rPr lang="fr-FR" sz="1600" b="1" i="0" u="none" strike="noStrike" cap="none">
                <a:solidFill>
                  <a:srgbClr val="0C419A"/>
                </a:solidFill>
              </a:rPr>
              <a:t>Une couverture du carnet de santé des français numérique qui s’élargit</a:t>
            </a:r>
            <a:endParaRPr sz="1600" b="1" i="0" u="none" strike="noStrike" cap="none">
              <a:solidFill>
                <a:srgbClr val="0C419A"/>
              </a:solidFill>
            </a:endParaRPr>
          </a:p>
        </p:txBody>
      </p:sp>
      <p:sp>
        <p:nvSpPr>
          <p:cNvPr id="466" name="Google Shape;466;p6"/>
          <p:cNvSpPr txBox="1"/>
          <p:nvPr/>
        </p:nvSpPr>
        <p:spPr>
          <a:xfrm>
            <a:off x="1188906" y="2332325"/>
            <a:ext cx="28458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E21A81"/>
                </a:solidFill>
              </a:rPr>
              <a:t>+97%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 des français ont un profil Mon espace santé ouvert (69M)</a:t>
            </a:r>
            <a:endParaRPr sz="1600" i="0" u="none" strike="noStrike" cap="none" dirty="0">
              <a:solidFill>
                <a:srgbClr val="0C419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rgbClr val="0C419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E21A81"/>
                </a:solidFill>
              </a:rPr>
              <a:t>Moins de 1,5%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 se sont opposés (chiffre stable)</a:t>
            </a:r>
            <a:endParaRPr sz="1600" i="0" u="none" strike="noStrike" cap="none" dirty="0">
              <a:solidFill>
                <a:srgbClr val="0C419A"/>
              </a:solidFill>
            </a:endParaRPr>
          </a:p>
        </p:txBody>
      </p:sp>
      <p:pic>
        <p:nvPicPr>
          <p:cNvPr id="467" name="Google Shape;4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54" y="1491432"/>
            <a:ext cx="720963" cy="72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"/>
          <p:cNvSpPr txBox="1"/>
          <p:nvPr/>
        </p:nvSpPr>
        <p:spPr>
          <a:xfrm>
            <a:off x="5102601" y="1459793"/>
            <a:ext cx="31350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400"/>
              <a:buFont typeface="Arial"/>
              <a:buNone/>
            </a:pPr>
            <a:r>
              <a:rPr lang="fr-FR" sz="1600" b="1" i="0" u="none" strike="noStrike" cap="none">
                <a:solidFill>
                  <a:srgbClr val="0C419A"/>
                </a:solidFill>
              </a:rPr>
              <a:t>Une prise en main qui s’accélère</a:t>
            </a:r>
            <a:endParaRPr sz="1600" b="1" i="0" u="none" strike="noStrike" cap="none">
              <a:solidFill>
                <a:srgbClr val="0C419A"/>
              </a:solidFill>
            </a:endParaRPr>
          </a:p>
        </p:txBody>
      </p:sp>
      <p:pic>
        <p:nvPicPr>
          <p:cNvPr id="469" name="Google Shape;4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149" y="1491432"/>
            <a:ext cx="720963" cy="72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 txBox="1"/>
          <p:nvPr/>
        </p:nvSpPr>
        <p:spPr>
          <a:xfrm>
            <a:off x="9016296" y="1404205"/>
            <a:ext cx="3135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400"/>
              <a:buFont typeface="Arial"/>
              <a:buNone/>
            </a:pPr>
            <a:r>
              <a:rPr lang="fr-FR" sz="1600" b="1" i="0" u="none" strike="noStrike" cap="none">
                <a:solidFill>
                  <a:srgbClr val="0C419A"/>
                </a:solidFill>
              </a:rPr>
              <a:t>Des utilisateurs qui s’engagent dans l’usage de l’application</a:t>
            </a:r>
            <a:endParaRPr sz="1600" b="1" i="0" u="none" strike="noStrike" cap="none">
              <a:solidFill>
                <a:srgbClr val="0C419A"/>
              </a:solidFill>
            </a:endParaRPr>
          </a:p>
        </p:txBody>
      </p:sp>
      <p:pic>
        <p:nvPicPr>
          <p:cNvPr id="471" name="Google Shape;47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844" y="1491432"/>
            <a:ext cx="720963" cy="72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"/>
          <p:cNvSpPr txBox="1"/>
          <p:nvPr/>
        </p:nvSpPr>
        <p:spPr>
          <a:xfrm>
            <a:off x="4945650" y="2332325"/>
            <a:ext cx="23007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i="0" u="none" strike="noStrike" cap="none" dirty="0">
                <a:solidFill>
                  <a:srgbClr val="0C419A"/>
                </a:solidFill>
              </a:rPr>
              <a:t>Plus d’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1 français sur 3</a:t>
            </a:r>
            <a:r>
              <a:rPr lang="fr-FR" sz="1600" b="1" i="0" u="none" strike="noStrike" cap="none" dirty="0">
                <a:solidFill>
                  <a:srgbClr val="95C23D"/>
                </a:solidFill>
              </a:rPr>
              <a:t>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(</a:t>
            </a:r>
            <a:r>
              <a:rPr lang="fr-FR" sz="1600" b="1" dirty="0">
                <a:solidFill>
                  <a:srgbClr val="E21A81"/>
                </a:solidFill>
              </a:rPr>
              <a:t>25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M) 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l’a activé (</a:t>
            </a:r>
            <a:r>
              <a:rPr lang="fr-FR" sz="1600" dirty="0">
                <a:solidFill>
                  <a:srgbClr val="0C419A"/>
                </a:solidFill>
              </a:rPr>
              <a:t>36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%)</a:t>
            </a:r>
            <a:endParaRPr sz="1600" i="0" u="none" strike="noStrike" cap="none" dirty="0">
              <a:solidFill>
                <a:srgbClr val="0C419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rgbClr val="0C419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i="0" u="none" strike="noStrike" cap="none" dirty="0">
                <a:solidFill>
                  <a:srgbClr val="0C419A"/>
                </a:solidFill>
              </a:rPr>
              <a:t>Une dynamique continue avec 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+600K activations 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en moyenne par mois et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+6M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 de profils activés en 1 an</a:t>
            </a:r>
            <a:endParaRPr sz="1600" i="0" u="none" strike="noStrike" cap="none" dirty="0">
              <a:solidFill>
                <a:srgbClr val="0C419A"/>
              </a:solidFill>
            </a:endParaRPr>
          </a:p>
        </p:txBody>
      </p:sp>
      <p:pic>
        <p:nvPicPr>
          <p:cNvPr id="474" name="Google Shape;4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7680" y="3535216"/>
            <a:ext cx="500481" cy="49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4835" y="4400540"/>
            <a:ext cx="628650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2428" y="2510844"/>
            <a:ext cx="635794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4835" y="5317695"/>
            <a:ext cx="571978" cy="49498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"/>
          <p:cNvSpPr txBox="1"/>
          <p:nvPr/>
        </p:nvSpPr>
        <p:spPr>
          <a:xfrm>
            <a:off x="8880807" y="2548973"/>
            <a:ext cx="2579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>
                <a:solidFill>
                  <a:srgbClr val="E21A81"/>
                </a:solidFill>
              </a:rPr>
              <a:t>9 utilisateurs sur 10 </a:t>
            </a:r>
            <a:r>
              <a:rPr lang="fr-FR" sz="1600" i="0" u="none" strike="noStrike" cap="none">
                <a:solidFill>
                  <a:srgbClr val="0C419A"/>
                </a:solidFill>
              </a:rPr>
              <a:t>ont déposé un document de santé</a:t>
            </a:r>
            <a:endParaRPr sz="1600" i="0" u="none" strike="noStrike" cap="none">
              <a:solidFill>
                <a:srgbClr val="0C419A"/>
              </a:solidFill>
            </a:endParaRPr>
          </a:p>
        </p:txBody>
      </p:sp>
      <p:sp>
        <p:nvSpPr>
          <p:cNvPr id="479" name="Google Shape;479;p6"/>
          <p:cNvSpPr txBox="1"/>
          <p:nvPr/>
        </p:nvSpPr>
        <p:spPr>
          <a:xfrm>
            <a:off x="8866330" y="3485096"/>
            <a:ext cx="2667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i="0" u="none" strike="noStrike" cap="none" dirty="0">
                <a:solidFill>
                  <a:srgbClr val="0C419A"/>
                </a:solidFill>
              </a:rPr>
              <a:t>Près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100k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 RDV renseignés et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20k 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rappels</a:t>
            </a:r>
            <a:endParaRPr sz="1600" i="0" u="none" strike="noStrike" cap="none" dirty="0">
              <a:solidFill>
                <a:srgbClr val="0C419A"/>
              </a:solidFill>
            </a:endParaRPr>
          </a:p>
        </p:txBody>
      </p:sp>
      <p:sp>
        <p:nvSpPr>
          <p:cNvPr id="480" name="Google Shape;480;p6"/>
          <p:cNvSpPr txBox="1"/>
          <p:nvPr/>
        </p:nvSpPr>
        <p:spPr>
          <a:xfrm>
            <a:off x="8866330" y="4529475"/>
            <a:ext cx="2667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E21A81"/>
                </a:solidFill>
              </a:rPr>
              <a:t>25%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 des profils médicaux complétés </a:t>
            </a:r>
            <a:endParaRPr sz="1600" i="0" u="none" strike="noStrike" cap="none" dirty="0">
              <a:solidFill>
                <a:srgbClr val="0C419A"/>
              </a:solidFill>
            </a:endParaRPr>
          </a:p>
        </p:txBody>
      </p:sp>
      <p:sp>
        <p:nvSpPr>
          <p:cNvPr id="481" name="Google Shape;481;p6"/>
          <p:cNvSpPr txBox="1"/>
          <p:nvPr/>
        </p:nvSpPr>
        <p:spPr>
          <a:xfrm>
            <a:off x="8872937" y="5217606"/>
            <a:ext cx="2667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E21A81"/>
                </a:solidFill>
              </a:rPr>
              <a:t>+450k </a:t>
            </a:r>
            <a:r>
              <a:rPr lang="fr-FR" sz="1600" i="0" u="none" strike="noStrike" cap="none" dirty="0">
                <a:solidFill>
                  <a:srgbClr val="0C419A"/>
                </a:solidFill>
              </a:rPr>
              <a:t>questionnaires bilans aux âges clés remplis </a:t>
            </a:r>
            <a:endParaRPr sz="1600" i="0" u="none" strike="noStrike" cap="none" dirty="0">
              <a:solidFill>
                <a:srgbClr val="0C419A"/>
              </a:solidFill>
            </a:endParaRPr>
          </a:p>
        </p:txBody>
      </p:sp>
      <p:sp>
        <p:nvSpPr>
          <p:cNvPr id="482" name="Google Shape;482;p6"/>
          <p:cNvSpPr txBox="1"/>
          <p:nvPr/>
        </p:nvSpPr>
        <p:spPr>
          <a:xfrm>
            <a:off x="4452126" y="6086893"/>
            <a:ext cx="7181578" cy="57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9A"/>
              </a:buClr>
              <a:buSzPts val="1800"/>
              <a:buFont typeface="Arial"/>
              <a:buNone/>
            </a:pPr>
            <a:r>
              <a:rPr lang="fr-FR" sz="1600" b="1" i="0" u="none" strike="noStrike" cap="none">
                <a:solidFill>
                  <a:srgbClr val="E21A81"/>
                </a:solidFill>
              </a:rPr>
              <a:t>=&gt; Près d’un utilisateur sur deux revient tous les mois sur l’application  !</a:t>
            </a:r>
            <a:endParaRPr sz="1600" i="0" u="none" strike="noStrike" cap="none">
              <a:solidFill>
                <a:srgbClr val="0C419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040E5B-6D88-3BDC-935A-B28EE2CE3627}"/>
              </a:ext>
            </a:extLst>
          </p:cNvPr>
          <p:cNvSpPr/>
          <p:nvPr/>
        </p:nvSpPr>
        <p:spPr>
          <a:xfrm>
            <a:off x="8458200" y="4053147"/>
            <a:ext cx="3528384" cy="2336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4967C0-693C-F81A-601C-AAEFE7BD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5" t="2584" b="2572"/>
          <a:stretch>
            <a:fillRect/>
          </a:stretch>
        </p:blipFill>
        <p:spPr>
          <a:xfrm>
            <a:off x="542454" y="965825"/>
            <a:ext cx="7816271" cy="3063764"/>
          </a:xfrm>
          <a:prstGeom prst="rect">
            <a:avLst/>
          </a:prstGeom>
        </p:spPr>
      </p:pic>
      <p:sp>
        <p:nvSpPr>
          <p:cNvPr id="489" name="Google Shape;489;p7"/>
          <p:cNvSpPr txBox="1">
            <a:spLocks noGrp="1"/>
          </p:cNvSpPr>
          <p:nvPr>
            <p:ph type="title"/>
          </p:nvPr>
        </p:nvSpPr>
        <p:spPr>
          <a:xfrm>
            <a:off x="542454" y="256625"/>
            <a:ext cx="9698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400"/>
              <a:buFont typeface="Arial"/>
              <a:buNone/>
            </a:pPr>
            <a:r>
              <a:rPr lang="fr-FR" dirty="0">
                <a:solidFill>
                  <a:srgbClr val="23277E"/>
                </a:solidFill>
              </a:rPr>
              <a:t>2</a:t>
            </a:r>
            <a:r>
              <a:rPr lang="fr-FR" baseline="30000" dirty="0">
                <a:solidFill>
                  <a:srgbClr val="23277E"/>
                </a:solidFill>
              </a:rPr>
              <a:t>e</a:t>
            </a:r>
            <a:r>
              <a:rPr lang="fr-FR" dirty="0">
                <a:solidFill>
                  <a:srgbClr val="23277E"/>
                </a:solidFill>
              </a:rPr>
              <a:t> « petit pas » : atteindre une masse critique de documents dans Mon espace santé</a:t>
            </a:r>
            <a:endParaRPr dirty="0">
              <a:solidFill>
                <a:srgbClr val="23277E"/>
              </a:solidFill>
            </a:endParaRPr>
          </a:p>
        </p:txBody>
      </p:sp>
      <p:sp>
        <p:nvSpPr>
          <p:cNvPr id="491" name="Google Shape;491;p7"/>
          <p:cNvSpPr txBox="1"/>
          <p:nvPr/>
        </p:nvSpPr>
        <p:spPr>
          <a:xfrm>
            <a:off x="8641080" y="1076800"/>
            <a:ext cx="3345504" cy="541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23277E"/>
                </a:solidFill>
              </a:rPr>
              <a:t>La masse critique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d’un document de santé sur deux </a:t>
            </a:r>
            <a:r>
              <a:rPr lang="fr-FR" sz="1600" i="0" u="none" strike="noStrike" cap="none" dirty="0">
                <a:solidFill>
                  <a:srgbClr val="23277E"/>
                </a:solidFill>
              </a:rPr>
              <a:t>dans Mon espace santé est atteinte, et la progression se poursuit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23277E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0" u="none" strike="noStrike" cap="none" dirty="0">
                <a:solidFill>
                  <a:srgbClr val="23277E"/>
                </a:solidFill>
              </a:rPr>
              <a:t>En Mars 26 ;</a:t>
            </a:r>
            <a:endParaRPr sz="1600" dirty="0"/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rgbClr val="E21A81"/>
                </a:solidFill>
              </a:rPr>
              <a:t>&gt; 40 </a:t>
            </a:r>
            <a:r>
              <a:rPr lang="fr-FR" sz="1600" b="1" i="0" u="none" strike="noStrike" cap="none" dirty="0">
                <a:solidFill>
                  <a:srgbClr val="E21A81"/>
                </a:solidFill>
              </a:rPr>
              <a:t>M </a:t>
            </a:r>
            <a:r>
              <a:rPr lang="fr-FR" sz="1600" i="0" u="none" strike="noStrike" cap="none" dirty="0">
                <a:solidFill>
                  <a:srgbClr val="23277E"/>
                </a:solidFill>
              </a:rPr>
              <a:t>de documents de santé ont été versés par les professionnels dans </a:t>
            </a:r>
            <a:r>
              <a:rPr lang="fr-FR" sz="1600" dirty="0">
                <a:solidFill>
                  <a:srgbClr val="23277E"/>
                </a:solidFill>
              </a:rPr>
              <a:t>20M</a:t>
            </a:r>
            <a:r>
              <a:rPr lang="fr-FR" sz="1600" i="0" u="none" strike="noStrike" cap="none" dirty="0">
                <a:solidFill>
                  <a:srgbClr val="23277E"/>
                </a:solidFill>
              </a:rPr>
              <a:t> de dossiers médicaux de Mon espace santé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endParaRPr lang="fr-FR" sz="1600" i="0" u="none" strike="noStrike" cap="none" dirty="0">
              <a:solidFill>
                <a:srgbClr val="23277E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49 Orthophonistes </a:t>
            </a: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ont alimentés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300 docs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910 Orthophonistes </a:t>
            </a:r>
            <a:r>
              <a:rPr lang="fr-FR" sz="1600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ont </a:t>
            </a:r>
            <a:r>
              <a:rPr lang="fr-FR" sz="16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consultés 3400 docs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endParaRPr lang="fr-FR" sz="1600" b="1" i="0" u="none" strike="noStrike" cap="none" dirty="0">
              <a:solidFill>
                <a:srgbClr val="23277E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endParaRPr lang="fr-FR" sz="1600" b="1" i="0" u="none" strike="noStrike" cap="none" dirty="0">
              <a:solidFill>
                <a:srgbClr val="23277E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74C62"/>
              </a:buClr>
              <a:buSzPts val="1600"/>
              <a:buFont typeface="Arial"/>
              <a:buChar char="•"/>
            </a:pPr>
            <a:endParaRPr sz="1600" b="1" i="0" u="none" strike="noStrike" cap="none" dirty="0">
              <a:solidFill>
                <a:srgbClr val="FF0000"/>
              </a:solidFill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74C62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rgbClr val="23277E"/>
              </a:solidFill>
            </a:endParaRPr>
          </a:p>
        </p:txBody>
      </p:sp>
      <p:sp>
        <p:nvSpPr>
          <p:cNvPr id="492" name="Google Shape;492;p7"/>
          <p:cNvSpPr txBox="1"/>
          <p:nvPr/>
        </p:nvSpPr>
        <p:spPr>
          <a:xfrm>
            <a:off x="1320289" y="1560021"/>
            <a:ext cx="38721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0" u="none" strike="noStrike" cap="none" dirty="0">
                <a:solidFill>
                  <a:srgbClr val="23277E"/>
                </a:solidFill>
              </a:rPr>
              <a:t>Rythme d’envoi de documents vers Mon espace santé par les professionnels</a:t>
            </a:r>
            <a:endParaRPr sz="11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0" u="none" strike="noStrike" cap="none" dirty="0">
                <a:solidFill>
                  <a:srgbClr val="23277E"/>
                </a:solidFill>
              </a:rPr>
              <a:t>(en millions de documents par an)</a:t>
            </a:r>
            <a:endParaRPr sz="1100" i="0" u="none" strike="noStrike" cap="none" dirty="0">
              <a:solidFill>
                <a:srgbClr val="23277E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3CAC7F-C2FA-6418-B4CF-0450814D82D3}"/>
              </a:ext>
            </a:extLst>
          </p:cNvPr>
          <p:cNvSpPr txBox="1"/>
          <p:nvPr/>
        </p:nvSpPr>
        <p:spPr>
          <a:xfrm>
            <a:off x="3760470" y="6515656"/>
            <a:ext cx="8684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Les chiffres clés du déploiement du Ségur du numérique en santé | Agence du Numérique en Santé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8A7EC-F4EF-9755-4DD5-935FD6E61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13" y="4179624"/>
            <a:ext cx="5626608" cy="23360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F3A6A1-E64B-7FEA-8AA1-CF9829F5EA71}"/>
              </a:ext>
            </a:extLst>
          </p:cNvPr>
          <p:cNvSpPr txBox="1"/>
          <p:nvPr/>
        </p:nvSpPr>
        <p:spPr>
          <a:xfrm>
            <a:off x="9394955" y="5106652"/>
            <a:ext cx="236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 de consultation Lettre de sortie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 d'imagerie médicale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Prescription de médicaments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Volontés et droits du patient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Bilan par professionnel de santé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 de soins par auxiliaire médical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Synthèse</a:t>
            </a:r>
          </a:p>
          <a:p>
            <a:pPr marL="285750" lvl="3" indent="-285750" fontAlgn="b"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Prescription (autre)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"/>
          <p:cNvSpPr txBox="1">
            <a:spLocks noGrp="1"/>
          </p:cNvSpPr>
          <p:nvPr>
            <p:ph type="title"/>
          </p:nvPr>
        </p:nvSpPr>
        <p:spPr>
          <a:xfrm>
            <a:off x="964492" y="1094367"/>
            <a:ext cx="9698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23277E"/>
              </a:buClr>
            </a:pPr>
            <a:br>
              <a:rPr lang="fr-FR" dirty="0">
                <a:solidFill>
                  <a:srgbClr val="23277E"/>
                </a:solidFill>
              </a:rPr>
            </a:br>
            <a:br>
              <a:rPr lang="fr-FR" dirty="0">
                <a:solidFill>
                  <a:srgbClr val="23277E"/>
                </a:solidFill>
              </a:rPr>
            </a:br>
            <a:br>
              <a:rPr lang="fr-FR" dirty="0">
                <a:solidFill>
                  <a:srgbClr val="23277E"/>
                </a:solidFill>
              </a:rPr>
            </a:br>
            <a:r>
              <a:rPr lang="fr-FR" dirty="0">
                <a:solidFill>
                  <a:srgbClr val="23277E"/>
                </a:solidFill>
              </a:rPr>
              <a:t>3</a:t>
            </a:r>
            <a:r>
              <a:rPr lang="fr-FR" baseline="30000" dirty="0">
                <a:solidFill>
                  <a:srgbClr val="23277E"/>
                </a:solidFill>
              </a:rPr>
              <a:t>e</a:t>
            </a:r>
            <a:r>
              <a:rPr lang="fr-FR" dirty="0">
                <a:solidFill>
                  <a:srgbClr val="23277E"/>
                </a:solidFill>
              </a:rPr>
              <a:t> « petit pas » : Un usage réel et concret de ces données</a:t>
            </a:r>
            <a:br>
              <a:rPr lang="fr-FR" dirty="0">
                <a:solidFill>
                  <a:srgbClr val="23277E"/>
                </a:solidFill>
              </a:rPr>
            </a:br>
            <a:br>
              <a:rPr lang="fr-FR" dirty="0">
                <a:solidFill>
                  <a:srgbClr val="23277E"/>
                </a:solidFill>
              </a:rPr>
            </a:br>
            <a:r>
              <a:rPr lang="fr-FR" dirty="0">
                <a:solidFill>
                  <a:srgbClr val="23277E"/>
                </a:solidFill>
              </a:rPr>
              <a:t>La vague 2 du Ségur numérique pour parachever l’ambition du partage fluide et sécurisé des données de santé</a:t>
            </a:r>
            <a:endParaRPr dirty="0">
              <a:solidFill>
                <a:srgbClr val="23277E"/>
              </a:solidFill>
            </a:endParaRPr>
          </a:p>
        </p:txBody>
      </p:sp>
      <p:sp>
        <p:nvSpPr>
          <p:cNvPr id="502" name="Google Shape;502;p8"/>
          <p:cNvSpPr txBox="1"/>
          <p:nvPr/>
        </p:nvSpPr>
        <p:spPr>
          <a:xfrm>
            <a:off x="1400557" y="2135034"/>
            <a:ext cx="9390885" cy="7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62"/>
              </a:buClr>
              <a:buSzPts val="1600"/>
            </a:pPr>
            <a:r>
              <a:rPr lang="fr-FR" sz="1600" i="0" u="none" strike="noStrike" cap="none" dirty="0">
                <a:solidFill>
                  <a:srgbClr val="23277E"/>
                </a:solidFill>
              </a:rPr>
              <a:t>Des dispositifs où l’Etat vient </a:t>
            </a:r>
            <a:r>
              <a:rPr lang="fr-FR" sz="1600" b="1" i="0" u="none" strike="noStrike" cap="none" dirty="0">
                <a:solidFill>
                  <a:srgbClr val="23277E"/>
                </a:solidFill>
              </a:rPr>
              <a:t>acheter la mise à jour logicielle pour le compte des établissements et professionnels</a:t>
            </a:r>
            <a:r>
              <a:rPr lang="fr-FR" sz="1600" i="0" u="none" strike="noStrike" cap="none" dirty="0">
                <a:solidFill>
                  <a:srgbClr val="23277E"/>
                </a:solidFill>
              </a:rPr>
              <a:t>, </a:t>
            </a:r>
            <a:r>
              <a:rPr lang="fr-FR" sz="1600" b="1" i="0" u="none" strike="noStrike" cap="none" dirty="0">
                <a:solidFill>
                  <a:srgbClr val="23277E"/>
                </a:solidFill>
              </a:rPr>
              <a:t>auprès de tout industriel </a:t>
            </a:r>
            <a:r>
              <a:rPr lang="fr-FR" sz="1600" i="0" u="none" strike="noStrike" cap="none" dirty="0">
                <a:solidFill>
                  <a:srgbClr val="23277E"/>
                </a:solidFill>
              </a:rPr>
              <a:t>développant une solution vérifiée conforme par l’Agence du numérique en santé</a:t>
            </a:r>
            <a:endParaRPr sz="1600" b="1" i="0" u="none" strike="noStrike" cap="none" dirty="0">
              <a:solidFill>
                <a:srgbClr val="23277E"/>
              </a:solidFill>
            </a:endParaRPr>
          </a:p>
        </p:txBody>
      </p:sp>
      <p:sp>
        <p:nvSpPr>
          <p:cNvPr id="503" name="Google Shape;503;p8"/>
          <p:cNvSpPr/>
          <p:nvPr/>
        </p:nvSpPr>
        <p:spPr>
          <a:xfrm>
            <a:off x="2367097" y="3493256"/>
            <a:ext cx="2135394" cy="719044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HÔPITAL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DPI vague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8"/>
          <p:cNvSpPr/>
          <p:nvPr/>
        </p:nvSpPr>
        <p:spPr>
          <a:xfrm>
            <a:off x="2367097" y="4305792"/>
            <a:ext cx="2135394" cy="719044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HÔPITAL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PFI vague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8"/>
          <p:cNvSpPr/>
          <p:nvPr/>
        </p:nvSpPr>
        <p:spPr>
          <a:xfrm>
            <a:off x="4975910" y="3493256"/>
            <a:ext cx="2135394" cy="4962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IMAGERIE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Calibri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RIS </a:t>
            </a: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vague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8"/>
          <p:cNvSpPr/>
          <p:nvPr/>
        </p:nvSpPr>
        <p:spPr>
          <a:xfrm>
            <a:off x="7728642" y="3973310"/>
            <a:ext cx="2135394" cy="3057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OFFICINES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8"/>
          <p:cNvSpPr/>
          <p:nvPr/>
        </p:nvSpPr>
        <p:spPr>
          <a:xfrm>
            <a:off x="7747697" y="4305792"/>
            <a:ext cx="2135394" cy="3057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BIOLOGIE MEDICALE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8"/>
          <p:cNvSpPr/>
          <p:nvPr/>
        </p:nvSpPr>
        <p:spPr>
          <a:xfrm>
            <a:off x="7747697" y="4645537"/>
            <a:ext cx="2135394" cy="3057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CHIR. DENT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"/>
          <p:cNvSpPr/>
          <p:nvPr/>
        </p:nvSpPr>
        <p:spPr>
          <a:xfrm>
            <a:off x="4994965" y="5078498"/>
            <a:ext cx="2135394" cy="3057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MEDICO-SOCIAL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8"/>
          <p:cNvSpPr/>
          <p:nvPr/>
        </p:nvSpPr>
        <p:spPr>
          <a:xfrm>
            <a:off x="4975910" y="4010937"/>
            <a:ext cx="2135394" cy="4962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IMAGERIE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Calibri"/>
              <a:buNone/>
            </a:pPr>
            <a:r>
              <a:rPr lang="fr-FR" sz="1333" b="1" i="0" u="none" strike="noStrike" cap="none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DRIMbox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8"/>
          <p:cNvSpPr/>
          <p:nvPr/>
        </p:nvSpPr>
        <p:spPr>
          <a:xfrm>
            <a:off x="4975910" y="4528619"/>
            <a:ext cx="2135394" cy="496217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MEDECINS DE VILLE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Calibri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LGC </a:t>
            </a: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vague 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512;p8"/>
          <p:cNvCxnSpPr/>
          <p:nvPr/>
        </p:nvCxnSpPr>
        <p:spPr>
          <a:xfrm>
            <a:off x="4695825" y="3214842"/>
            <a:ext cx="0" cy="29071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3" name="Google Shape;513;p8"/>
          <p:cNvCxnSpPr/>
          <p:nvPr/>
        </p:nvCxnSpPr>
        <p:spPr>
          <a:xfrm>
            <a:off x="7429500" y="3214842"/>
            <a:ext cx="0" cy="29071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p8"/>
          <p:cNvSpPr txBox="1"/>
          <p:nvPr/>
        </p:nvSpPr>
        <p:spPr>
          <a:xfrm>
            <a:off x="1962151" y="5141459"/>
            <a:ext cx="2733674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Dispositifs déjà lancés en 2024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(Référencement des solutions en cours)</a:t>
            </a:r>
            <a:endParaRPr sz="1200" b="0" i="1" u="none" strike="noStrike" cap="none" dirty="0">
              <a:solidFill>
                <a:srgbClr val="2327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8"/>
          <p:cNvSpPr txBox="1"/>
          <p:nvPr/>
        </p:nvSpPr>
        <p:spPr>
          <a:xfrm>
            <a:off x="4657739" y="5500838"/>
            <a:ext cx="2733674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Dispositifs lancés 2025-2026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Parution Journal Officiel</a:t>
            </a:r>
            <a:endParaRPr sz="1200" b="0" i="1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"/>
          <p:cNvSpPr txBox="1"/>
          <p:nvPr/>
        </p:nvSpPr>
        <p:spPr>
          <a:xfrm>
            <a:off x="7467588" y="5199779"/>
            <a:ext cx="2838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1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Dispositifs en cours de construction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A paraitre </a:t>
            </a:r>
            <a:r>
              <a:rPr lang="fr-FR" sz="1200" i="1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courant </a:t>
            </a:r>
            <a:r>
              <a:rPr lang="fr-FR" sz="1200" b="0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200" b="0" i="1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8;p8">
            <a:extLst>
              <a:ext uri="{FF2B5EF4-FFF2-40B4-BE49-F238E27FC236}">
                <a16:creationId xmlns:a16="http://schemas.microsoft.com/office/drawing/2014/main" id="{92E387CA-54C6-9B3D-9BAF-08DC0932EED8}"/>
              </a:ext>
            </a:extLst>
          </p:cNvPr>
          <p:cNvSpPr/>
          <p:nvPr/>
        </p:nvSpPr>
        <p:spPr>
          <a:xfrm>
            <a:off x="7709584" y="3474060"/>
            <a:ext cx="2135394" cy="465222"/>
          </a:xfrm>
          <a:prstGeom prst="roundRect">
            <a:avLst>
              <a:gd name="adj" fmla="val 18722"/>
            </a:avLst>
          </a:prstGeom>
          <a:solidFill>
            <a:srgbClr val="BCE4FF"/>
          </a:solidFill>
          <a:ln w="19050">
            <a:solidFill>
              <a:srgbClr val="C00000"/>
            </a:solidFill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333"/>
              <a:buFont typeface="Arial"/>
              <a:buNone/>
            </a:pPr>
            <a:r>
              <a:rPr lang="fr-FR" sz="1333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SAGES-FEMMES, PARAMED.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"/>
          <p:cNvSpPr txBox="1">
            <a:spLocks noGrp="1"/>
          </p:cNvSpPr>
          <p:nvPr>
            <p:ph type="title"/>
          </p:nvPr>
        </p:nvSpPr>
        <p:spPr>
          <a:xfrm>
            <a:off x="554736" y="315897"/>
            <a:ext cx="10646663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500"/>
            </a:pPr>
            <a:r>
              <a:rPr lang="fr-FR" dirty="0"/>
              <a:t>Prépublication vague 2 </a:t>
            </a:r>
            <a:r>
              <a:rPr lang="fr" dirty="0"/>
              <a:t>Sages-femmes et Paramedicaux. </a:t>
            </a:r>
            <a:br>
              <a:rPr lang="fr" dirty="0"/>
            </a:br>
            <a:r>
              <a:rPr lang="fr-FR" dirty="0"/>
              <a:t>On y est ! ☺ </a:t>
            </a:r>
            <a:endParaRPr dirty="0"/>
          </a:p>
        </p:txBody>
      </p:sp>
      <p:sp>
        <p:nvSpPr>
          <p:cNvPr id="522" name="Google Shape;522;p3"/>
          <p:cNvSpPr txBox="1"/>
          <p:nvPr/>
        </p:nvSpPr>
        <p:spPr>
          <a:xfrm>
            <a:off x="571500" y="1233934"/>
            <a:ext cx="11049000" cy="180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Depuis janvier 2023 (kick-off officiel), longs mois de travail denses </a:t>
            </a:r>
            <a:r>
              <a:rPr lang="fr-FR" b="0" i="1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(+30 ateliers métiers/fonctionnels, +30 ateliers techniques, et moults comités de validation des exigences)</a:t>
            </a:r>
            <a:r>
              <a:rPr lang="fr-FR" sz="1600" dirty="0">
                <a:solidFill>
                  <a:srgbClr val="23277E"/>
                </a:solidFill>
              </a:rPr>
              <a:t> ayant</a:t>
            </a:r>
            <a:r>
              <a:rPr lang="fr-FR" sz="1600" b="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 impliqué de nombreuses équipes ANS, CNAM, ASP, DNS, etc., </a:t>
            </a:r>
            <a:endParaRPr sz="1600" b="0" i="0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23277E"/>
                </a:solidFill>
              </a:rPr>
              <a:t>=&gt; </a:t>
            </a: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la prépublication marque la fin du travail de construction  Vague 2 </a:t>
            </a:r>
            <a:r>
              <a:rPr lang="fr-FR" sz="1600" b="1" i="0" u="none" strike="noStrike" cap="none" dirty="0" err="1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Sages-femmes</a:t>
            </a: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 et paramédicaux!</a:t>
            </a:r>
            <a:endParaRPr sz="1600" b="1" i="0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3277E"/>
              </a:solidFill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fr-FR" sz="1600" b="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Le lancement formel de ces dispositifs correspondra </a:t>
            </a:r>
            <a:r>
              <a:rPr lang="fr-FR" sz="1600" b="1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à la publication au Journal Officiel de l’arrêté LGC vague 2, </a:t>
            </a:r>
            <a:r>
              <a:rPr lang="fr-FR" sz="1600" b="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attendu dans les prochaines semaines</a:t>
            </a:r>
            <a:endParaRPr sz="1600" b="0" i="0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268" y="3982568"/>
            <a:ext cx="348333" cy="3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"/>
          <p:cNvSpPr txBox="1"/>
          <p:nvPr/>
        </p:nvSpPr>
        <p:spPr>
          <a:xfrm>
            <a:off x="3164836" y="3901955"/>
            <a:ext cx="5620500" cy="42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</a:rPr>
              <a:t>La page officielle </a:t>
            </a:r>
            <a:r>
              <a:rPr lang="fr-FR" sz="1600" b="0" i="0" u="sng" strike="noStrike" cap="none" dirty="0">
                <a:solidFill>
                  <a:srgbClr val="23277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 LGC Vague 2</a:t>
            </a:r>
            <a:endParaRPr lang="fr-FR" sz="1600" b="0" i="0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92" y="3719166"/>
            <a:ext cx="1728233" cy="14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508E13-E3C1-7451-6A3F-9E5577875B0B}"/>
              </a:ext>
            </a:extLst>
          </p:cNvPr>
          <p:cNvSpPr txBox="1"/>
          <p:nvPr/>
        </p:nvSpPr>
        <p:spPr>
          <a:xfrm>
            <a:off x="259760" y="5631919"/>
            <a:ext cx="1179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Merci à vos représentants pour leurs retours, leurs analyses, et leur  exigence !!!💪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54FEF2-1E97-96C0-74B1-A27FD6244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237" y="3016909"/>
            <a:ext cx="3097071" cy="2482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7ad43a4dc_2_132"/>
          <p:cNvSpPr txBox="1">
            <a:spLocks noGrp="1"/>
          </p:cNvSpPr>
          <p:nvPr>
            <p:ph type="title"/>
          </p:nvPr>
        </p:nvSpPr>
        <p:spPr>
          <a:xfrm>
            <a:off x="336875" y="536619"/>
            <a:ext cx="11748453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"/>
              <a:t>Les fonctionnalités clés</a:t>
            </a:r>
            <a:br>
              <a:rPr lang="fr-FR" sz="1467"/>
            </a:br>
            <a:endParaRPr/>
          </a:p>
        </p:txBody>
      </p:sp>
      <p:sp>
        <p:nvSpPr>
          <p:cNvPr id="326" name="Google Shape;326;g337ad43a4dc_2_132"/>
          <p:cNvSpPr txBox="1"/>
          <p:nvPr/>
        </p:nvSpPr>
        <p:spPr>
          <a:xfrm>
            <a:off x="242997" y="1323305"/>
            <a:ext cx="5875479" cy="35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287859">
              <a:buSzPts val="1400"/>
              <a:buFont typeface="Arial"/>
              <a:buChar char="•"/>
            </a:pPr>
            <a:r>
              <a:rPr lang="fr" sz="1867" b="1" dirty="0">
                <a:latin typeface="Calibri"/>
                <a:ea typeface="Calibri"/>
                <a:cs typeface="Calibri"/>
                <a:sym typeface="Calibri"/>
              </a:rPr>
              <a:t>Qualification de l’INS</a:t>
            </a:r>
          </a:p>
          <a:p>
            <a:pPr marL="745048" lvl="1" indent="-287859">
              <a:buSzPts val="1400"/>
              <a:buFont typeface="Arial"/>
              <a:buChar char="•"/>
            </a:pP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Sécurisation simple et pragmatique de l’identité patient simplement</a:t>
            </a:r>
          </a:p>
          <a:p>
            <a:pPr marL="745048" lvl="1" indent="-287859">
              <a:buSzPts val="1400"/>
              <a:buFont typeface="Arial"/>
              <a:buChar char="•"/>
            </a:pP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Appli CV</a:t>
            </a:r>
          </a:p>
          <a:p>
            <a:pPr marL="338658" indent="-338658">
              <a:buSzPts val="1400"/>
              <a:buFont typeface="Arial"/>
              <a:buChar char="•"/>
            </a:pPr>
            <a:r>
              <a:rPr lang="fr-FR" sz="1867" b="1" dirty="0">
                <a:latin typeface="Calibri"/>
                <a:ea typeface="Calibri"/>
                <a:cs typeface="Calibri"/>
                <a:sym typeface="Calibri"/>
              </a:rPr>
              <a:t>L’alimentation de Mon espace santé</a:t>
            </a: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, , notamment : </a:t>
            </a:r>
          </a:p>
          <a:p>
            <a:pPr marL="745048" lvl="1" indent="-287859">
              <a:buSzPts val="1400"/>
              <a:buFont typeface="Arial"/>
              <a:buChar char="•"/>
            </a:pP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Envoi facilité d-s validation des documents clés pour la coordination de soins</a:t>
            </a:r>
            <a:endParaRPr lang="fr-FR" sz="1867" b="1" dirty="0"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SzPts val="1400"/>
              <a:buFont typeface="Arial"/>
              <a:buChar char="•"/>
            </a:pPr>
            <a:r>
              <a:rPr lang="fr-FR" sz="1867" b="1" dirty="0">
                <a:latin typeface="Calibri"/>
                <a:ea typeface="Calibri"/>
                <a:cs typeface="Calibri"/>
                <a:sym typeface="Calibri"/>
              </a:rPr>
              <a:t>La consultation de Mon espace santé</a:t>
            </a: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, notamment : </a:t>
            </a:r>
          </a:p>
          <a:p>
            <a:pPr marL="745048" lvl="1" indent="-287859">
              <a:buSzPts val="1400"/>
              <a:buFont typeface="Arial"/>
              <a:buChar char="•"/>
            </a:pPr>
            <a:r>
              <a:rPr lang="fr" sz="1867" dirty="0">
                <a:latin typeface="Calibri"/>
                <a:ea typeface="Calibri"/>
                <a:cs typeface="Calibri"/>
                <a:sym typeface="Calibri"/>
              </a:rPr>
              <a:t>Consentement à la consultation, non-opposition à l’alimentation</a:t>
            </a:r>
          </a:p>
          <a:p>
            <a:pPr marL="745048" lvl="1" indent="-287859">
              <a:buSzPts val="1400"/>
              <a:buFont typeface="Arial"/>
              <a:buChar char="•"/>
            </a:pP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Recherche et intégration des documents clés</a:t>
            </a:r>
            <a:endParaRPr sz="1867" dirty="0"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867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Ordonnance numérique</a:t>
            </a:r>
          </a:p>
        </p:txBody>
      </p:sp>
      <p:sp>
        <p:nvSpPr>
          <p:cNvPr id="327" name="Google Shape;327;g337ad43a4dc_2_132"/>
          <p:cNvSpPr txBox="1"/>
          <p:nvPr/>
        </p:nvSpPr>
        <p:spPr>
          <a:xfrm>
            <a:off x="6211101" y="1607706"/>
            <a:ext cx="5622800" cy="4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38658" indent="-338658">
              <a:buSzPts val="1400"/>
              <a:buFont typeface="Arial"/>
              <a:buChar char="•"/>
            </a:pPr>
            <a:r>
              <a:rPr lang="fr-FR" sz="1867" b="1" dirty="0">
                <a:latin typeface="Calibri"/>
                <a:ea typeface="Calibri"/>
                <a:cs typeface="Calibri"/>
                <a:sym typeface="Calibri"/>
              </a:rPr>
              <a:t>Identification électronique &amp; Pro Santé </a:t>
            </a:r>
            <a:r>
              <a:rPr lang="fr-FR" sz="1867" b="1" dirty="0" err="1">
                <a:latin typeface="Calibri"/>
                <a:ea typeface="Calibri"/>
                <a:cs typeface="Calibri"/>
                <a:sym typeface="Calibri"/>
              </a:rPr>
              <a:t>Connect</a:t>
            </a: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, notamment : </a:t>
            </a:r>
          </a:p>
          <a:p>
            <a:pPr marL="795847" lvl="1" indent="-338658">
              <a:buSzPts val="1400"/>
              <a:buFont typeface="Arial"/>
              <a:buChar char="•"/>
            </a:pP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Connexions au logiciel et aux téléservices via PSC</a:t>
            </a:r>
            <a:endParaRPr lang="fr" sz="1867" b="1" dirty="0">
              <a:latin typeface="Calibri"/>
              <a:ea typeface="Calibri"/>
              <a:cs typeface="Calibri"/>
              <a:sym typeface="Calibri"/>
            </a:endParaRPr>
          </a:p>
          <a:p>
            <a:pPr marL="338658" indent="-338658">
              <a:buSzPts val="1400"/>
              <a:buFont typeface="Arial"/>
              <a:buChar char="•"/>
            </a:pPr>
            <a:endParaRPr lang="fr" sz="1867" b="1" dirty="0">
              <a:latin typeface="Calibri"/>
              <a:ea typeface="Calibri"/>
              <a:cs typeface="Calibri"/>
              <a:sym typeface="Calibri"/>
            </a:endParaRPr>
          </a:p>
          <a:p>
            <a:pPr marL="338658" indent="-338658">
              <a:buSzPts val="1400"/>
              <a:buFont typeface="Arial"/>
              <a:buChar char="•"/>
            </a:pPr>
            <a:r>
              <a:rPr lang="fr" sz="1867" b="1" dirty="0">
                <a:latin typeface="Calibri"/>
                <a:ea typeface="Calibri"/>
                <a:cs typeface="Calibri"/>
                <a:sym typeface="Calibri"/>
              </a:rPr>
              <a:t>Echanges simplifiés par MSSanté </a:t>
            </a:r>
            <a:r>
              <a:rPr lang="fr" sz="1867" dirty="0">
                <a:latin typeface="Calibri"/>
                <a:ea typeface="Calibri"/>
                <a:cs typeface="Calibri"/>
                <a:sym typeface="Calibri"/>
              </a:rPr>
              <a:t>depuis le logiciel</a:t>
            </a:r>
          </a:p>
          <a:p>
            <a:pPr marL="795847" lvl="1" indent="-338658">
              <a:buClr>
                <a:schemeClr val="dk1"/>
              </a:buClr>
              <a:buSzPts val="1400"/>
              <a:buFont typeface="Arial"/>
              <a:buChar char="•"/>
            </a:pPr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Connexion unifiée avec tous les opérateurs MSS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SzPts val="1400"/>
              <a:buFont typeface="Arial"/>
              <a:buChar char="•"/>
            </a:pPr>
            <a:endParaRPr lang="fr" sz="1867" b="1" dirty="0"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SzPts val="1400"/>
              <a:buFont typeface="Arial"/>
              <a:buChar char="•"/>
            </a:pPr>
            <a:r>
              <a:rPr lang="fr" sz="1867" b="1" dirty="0">
                <a:latin typeface="Calibri"/>
                <a:ea typeface="Calibri"/>
                <a:cs typeface="Calibri"/>
                <a:sym typeface="Calibri"/>
              </a:rPr>
              <a:t>Renforcement de la </a:t>
            </a:r>
            <a:r>
              <a:rPr lang="fr-FR" sz="1867" b="1" dirty="0">
                <a:latin typeface="Calibri"/>
                <a:ea typeface="Calibri"/>
                <a:cs typeface="Calibri"/>
                <a:sym typeface="Calibri"/>
              </a:rPr>
              <a:t>Sécurité </a:t>
            </a: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des logiciels avec exigences dédiées et un </a:t>
            </a:r>
            <a:r>
              <a:rPr lang="fr-FR" sz="1867" b="1" dirty="0">
                <a:latin typeface="Calibri"/>
                <a:ea typeface="Calibri"/>
                <a:cs typeface="Calibri"/>
                <a:sym typeface="Calibri"/>
              </a:rPr>
              <a:t>Test d’intrusion </a:t>
            </a:r>
            <a:r>
              <a:rPr lang="fr-FR" sz="1867" dirty="0">
                <a:latin typeface="Calibri"/>
                <a:ea typeface="Calibri"/>
                <a:cs typeface="Calibri"/>
                <a:sym typeface="Calibri"/>
              </a:rPr>
              <a:t>de chaque solution</a:t>
            </a:r>
            <a:endParaRPr sz="1467" dirty="0"/>
          </a:p>
          <a:p>
            <a:pPr marL="287859" indent="-169329">
              <a:buClr>
                <a:schemeClr val="dk1"/>
              </a:buClr>
              <a:buSzPts val="1400"/>
            </a:pPr>
            <a:endParaRPr sz="1867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67"/>
              </a:spcBef>
              <a:buClr>
                <a:schemeClr val="dk1"/>
              </a:buClr>
              <a:buSzPts val="1200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337ad43a4dc_2_132"/>
          <p:cNvSpPr txBox="1"/>
          <p:nvPr/>
        </p:nvSpPr>
        <p:spPr>
          <a:xfrm>
            <a:off x="106673" y="-185857"/>
            <a:ext cx="11130209" cy="100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93173"/>
              </a:buClr>
              <a:buSzPts val="1100"/>
            </a:pPr>
            <a:r>
              <a:rPr lang="fr" sz="2533" b="1" dirty="0">
                <a:solidFill>
                  <a:srgbClr val="293173"/>
                </a:solidFill>
              </a:rPr>
              <a:t>Prépublication vague 2 </a:t>
            </a:r>
            <a:r>
              <a:rPr lang="fr-FR" sz="2533" b="1" dirty="0" err="1">
                <a:solidFill>
                  <a:srgbClr val="293173"/>
                </a:solidFill>
              </a:rPr>
              <a:t>Sages-femmes</a:t>
            </a:r>
            <a:r>
              <a:rPr lang="fr-FR" sz="2533" b="1" dirty="0">
                <a:solidFill>
                  <a:srgbClr val="293173"/>
                </a:solidFill>
              </a:rPr>
              <a:t>/ </a:t>
            </a:r>
            <a:r>
              <a:rPr lang="fr-FR" sz="2533" b="1" dirty="0" err="1">
                <a:solidFill>
                  <a:srgbClr val="293173"/>
                </a:solidFill>
              </a:rPr>
              <a:t>Paramedicaux</a:t>
            </a:r>
            <a:endParaRPr sz="1467" dirty="0"/>
          </a:p>
        </p:txBody>
      </p:sp>
      <p:sp>
        <p:nvSpPr>
          <p:cNvPr id="2" name="Google Shape;537;p9">
            <a:extLst>
              <a:ext uri="{FF2B5EF4-FFF2-40B4-BE49-F238E27FC236}">
                <a16:creationId xmlns:a16="http://schemas.microsoft.com/office/drawing/2014/main" id="{65C25FE8-35D8-8E53-8FC6-B9C0F7F10844}"/>
              </a:ext>
            </a:extLst>
          </p:cNvPr>
          <p:cNvSpPr/>
          <p:nvPr/>
        </p:nvSpPr>
        <p:spPr>
          <a:xfrm>
            <a:off x="1412311" y="5365752"/>
            <a:ext cx="10050890" cy="1068092"/>
          </a:xfrm>
          <a:prstGeom prst="roundRect">
            <a:avLst>
              <a:gd name="adj" fmla="val 11456"/>
            </a:avLst>
          </a:prstGeom>
          <a:solidFill>
            <a:srgbClr val="BCE4FF"/>
          </a:solidFill>
          <a:ln>
            <a:noFill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600"/>
              <a:buFont typeface="Noto Sans Symbols"/>
              <a:buChar char="✔"/>
            </a:pPr>
            <a:r>
              <a:rPr lang="fr-FR" sz="1800" b="1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Coordination des soins autour du patient grâce au partage des documents clés de son parcours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600"/>
              <a:buFont typeface="Noto Sans Symbols"/>
              <a:buChar char="✔"/>
            </a:pPr>
            <a:r>
              <a:rPr lang="fr-FR" sz="1800" b="1" i="1" u="none" strike="noStrike" cap="none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Décloisonnement du parcours de soins et amélioration du lien ville-hôpital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3277E"/>
              </a:buClr>
              <a:buSzPts val="1600"/>
              <a:buFont typeface="Noto Sans Symbols"/>
              <a:buChar char="✔"/>
            </a:pPr>
            <a:r>
              <a:rPr lang="fr-FR" sz="1800" b="1" i="1" dirty="0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Renforcement des liens </a:t>
            </a:r>
            <a:r>
              <a:rPr lang="fr-FR" sz="1800" b="1" i="1" dirty="0" err="1">
                <a:solidFill>
                  <a:srgbClr val="23277E"/>
                </a:solidFill>
                <a:latin typeface="Calibri"/>
                <a:ea typeface="Calibri"/>
                <a:cs typeface="Calibri"/>
                <a:sym typeface="Calibri"/>
              </a:rPr>
              <a:t>inter-professionnels</a:t>
            </a:r>
            <a:endParaRPr sz="1800" b="1" i="1" u="none" strike="noStrike" cap="none" dirty="0">
              <a:solidFill>
                <a:srgbClr val="2327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5B5B6-6E21-84C7-A6BA-01A76468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733" dirty="0">
                <a:solidFill>
                  <a:schemeClr val="accent1"/>
                </a:solidFill>
              </a:rPr>
              <a:t>Liste des documents Ségur Orthophonistes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157A71D-2F5E-5B30-B663-44BAD311E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21910"/>
              </p:ext>
            </p:extLst>
          </p:nvPr>
        </p:nvGraphicFramePr>
        <p:xfrm>
          <a:off x="428572" y="1998613"/>
          <a:ext cx="10433621" cy="1920240"/>
        </p:xfrm>
        <a:graphic>
          <a:graphicData uri="http://schemas.openxmlformats.org/drawingml/2006/table">
            <a:tbl>
              <a:tblPr/>
              <a:tblGrid>
                <a:gridCol w="1775132">
                  <a:extLst>
                    <a:ext uri="{9D8B030D-6E8A-4147-A177-3AD203B41FA5}">
                      <a16:colId xmlns:a16="http://schemas.microsoft.com/office/drawing/2014/main" val="1488571241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val="1934930525"/>
                    </a:ext>
                  </a:extLst>
                </a:gridCol>
                <a:gridCol w="799689">
                  <a:extLst>
                    <a:ext uri="{9D8B030D-6E8A-4147-A177-3AD203B41FA5}">
                      <a16:colId xmlns:a16="http://schemas.microsoft.com/office/drawing/2014/main" val="2731090070"/>
                    </a:ext>
                  </a:extLst>
                </a:gridCol>
                <a:gridCol w="1789704">
                  <a:extLst>
                    <a:ext uri="{9D8B030D-6E8A-4147-A177-3AD203B41FA5}">
                      <a16:colId xmlns:a16="http://schemas.microsoft.com/office/drawing/2014/main" val="3134917676"/>
                    </a:ext>
                  </a:extLst>
                </a:gridCol>
                <a:gridCol w="1789704">
                  <a:extLst>
                    <a:ext uri="{9D8B030D-6E8A-4147-A177-3AD203B41FA5}">
                      <a16:colId xmlns:a16="http://schemas.microsoft.com/office/drawing/2014/main" val="369849333"/>
                    </a:ext>
                  </a:extLst>
                </a:gridCol>
              </a:tblGrid>
              <a:tr h="213214">
                <a:tc>
                  <a:txBody>
                    <a:bodyPr/>
                    <a:lstStyle/>
                    <a:p>
                      <a:pPr algn="ctr" rtl="0" fontAlgn="b"/>
                      <a:endParaRPr lang="fr-FR" sz="1800" b="1" dirty="0">
                        <a:effectLst/>
                        <a:latin typeface="+mn-lt"/>
                      </a:endParaRP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2000" b="1" dirty="0">
                        <a:effectLst/>
                        <a:latin typeface="+mn-lt"/>
                      </a:endParaRP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800" dirty="0">
                        <a:effectLst/>
                        <a:latin typeface="+mn-lt"/>
                      </a:endParaRP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Envoi automatisé au DMP</a:t>
                      </a:r>
                      <a:endParaRPr lang="fr-FR" sz="1800" b="1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0301" marR="1030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Envoi par MSS pro (MT/</a:t>
                      </a:r>
                      <a:r>
                        <a:rPr lang="fr-F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adresseur</a:t>
                      </a: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75693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dirty="0">
                          <a:effectLst/>
                          <a:latin typeface="+mn-lt"/>
                        </a:rPr>
                        <a:t>Orthophoniste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b="1" dirty="0">
                          <a:effectLst/>
                          <a:latin typeface="+mn-lt"/>
                        </a:rPr>
                        <a:t>Prescription de produits de santé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>
                          <a:effectLst/>
                          <a:latin typeface="+mn-lt"/>
                        </a:rPr>
                        <a:t>N1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800" dirty="0">
                        <a:effectLst/>
                        <a:latin typeface="+mn-lt"/>
                      </a:endParaRP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72822"/>
                  </a:ext>
                </a:extLst>
              </a:tr>
              <a:tr h="17599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dirty="0">
                          <a:effectLst/>
                          <a:latin typeface="+mn-lt"/>
                        </a:rPr>
                        <a:t>Orthophoniste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b="1" dirty="0">
                          <a:effectLst/>
                          <a:latin typeface="+mn-lt"/>
                        </a:rPr>
                        <a:t>CR de bilan fonctionnel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effectLst/>
                          <a:latin typeface="+mn-lt"/>
                        </a:rPr>
                        <a:t>N1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99907"/>
                  </a:ext>
                </a:extLst>
              </a:tr>
              <a:tr h="17599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dirty="0">
                          <a:effectLst/>
                          <a:latin typeface="+mn-lt"/>
                        </a:rPr>
                        <a:t>Orthophoniste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b="1" dirty="0">
                          <a:effectLst/>
                          <a:latin typeface="+mn-lt"/>
                        </a:rPr>
                        <a:t>Plan personnalisé de prévention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effectLst/>
                          <a:latin typeface="+mn-lt"/>
                        </a:rPr>
                        <a:t>N1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06501"/>
                  </a:ext>
                </a:extLst>
              </a:tr>
              <a:tr h="17599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dirty="0">
                          <a:effectLst/>
                          <a:latin typeface="+mn-lt"/>
                        </a:rPr>
                        <a:t>Orthophoniste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b="1" dirty="0">
                          <a:effectLst/>
                          <a:latin typeface="+mn-lt"/>
                        </a:rPr>
                        <a:t>Bilan par professionnel de santé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effectLst/>
                          <a:latin typeface="+mn-lt"/>
                        </a:rPr>
                        <a:t>N1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0301" marR="1030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7272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741B447-F8E2-2079-9EF8-EA7499C4D8E8}"/>
              </a:ext>
            </a:extLst>
          </p:cNvPr>
          <p:cNvSpPr txBox="1"/>
          <p:nvPr/>
        </p:nvSpPr>
        <p:spPr>
          <a:xfrm>
            <a:off x="1133856" y="4471416"/>
            <a:ext cx="959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Métadonnées complétées par le « Titre » du document, le nom de l’auteur, la profession de l’auteur, la date,….</a:t>
            </a:r>
          </a:p>
        </p:txBody>
      </p:sp>
    </p:spTree>
    <p:extLst>
      <p:ext uri="{BB962C8B-B14F-4D97-AF65-F5344CB8AC3E}">
        <p14:creationId xmlns:p14="http://schemas.microsoft.com/office/powerpoint/2010/main" val="2480623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2918</Words>
  <Application>Microsoft Office PowerPoint</Application>
  <PresentationFormat>Grand écran</PresentationFormat>
  <Paragraphs>339</Paragraphs>
  <Slides>20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Courier New</vt:lpstr>
      <vt:lpstr>Wingdings</vt:lpstr>
      <vt:lpstr>Noto Sans Symbols</vt:lpstr>
      <vt:lpstr>Calibri</vt:lpstr>
      <vt:lpstr>Symbol</vt:lpstr>
      <vt:lpstr>Arial</vt:lpstr>
      <vt:lpstr>Quattrocento Sans</vt:lpstr>
      <vt:lpstr>Calibri,Sans-Serif</vt:lpstr>
      <vt:lpstr>White_FR_PA7711_16x9_OF_v1</vt:lpstr>
      <vt:lpstr>masque PPT V3</vt:lpstr>
      <vt:lpstr>think-cell Slide</vt:lpstr>
      <vt:lpstr>SÉGUR DU NUMÉRIQUE EN SANTÉ </vt:lpstr>
      <vt:lpstr>l’ambition généraliser le partage fluide et sécurisé des données de santé, entre professionnels et avec l’usager</vt:lpstr>
      <vt:lpstr>Le Ségur numérique, un programme emblématique de la politique de développement du numérique en santé</vt:lpstr>
      <vt:lpstr>1e « petit pas » : doter tous les patients d’un profil Mon espace santé</vt:lpstr>
      <vt:lpstr>2e « petit pas » : atteindre une masse critique de documents dans Mon espace santé</vt:lpstr>
      <vt:lpstr>   3e « petit pas » : Un usage réel et concret de ces données  La vague 2 du Ségur numérique pour parachever l’ambition du partage fluide et sécurisé des données de santé</vt:lpstr>
      <vt:lpstr>Prépublication vague 2 Sages-femmes et Paramedicaux.  On y est ! ☺ </vt:lpstr>
      <vt:lpstr>Les fonctionnalités clés </vt:lpstr>
      <vt:lpstr>Liste des documents Ségur Orthophonistes</vt:lpstr>
      <vt:lpstr>Présentation PowerPoint</vt:lpstr>
      <vt:lpstr>Vague 2 Sages-femmes/ Paramedicaux</vt:lpstr>
      <vt:lpstr>MERCI !!!</vt:lpstr>
      <vt:lpstr>Présentation PowerPoint</vt:lpstr>
      <vt:lpstr>Cabinets libéraux</vt:lpstr>
      <vt:lpstr>Les grandes phases du SONS vague 2 et le calendrier réglementaire</vt:lpstr>
      <vt:lpstr>Prépublication SONS va2 Sages-femmes/Parémédicaux : périmètre prestation principale – Zoom Formation des utilisateurs </vt:lpstr>
      <vt:lpstr>Rappels : l’ambition &amp; les leviers du Ségur numérique</vt:lpstr>
      <vt:lpstr>Rappels : le cadre des dispositifs SONS du Ségur numérique</vt:lpstr>
      <vt:lpstr>Rappels : méthode de construction des dispositifs SONS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CHOISIDOW, Nathan (DNS/EXTERNES)</dc:creator>
  <cp:lastModifiedBy>MALAK, Sandra (DNS)</cp:lastModifiedBy>
  <cp:revision>28</cp:revision>
  <dcterms:created xsi:type="dcterms:W3CDTF">2023-03-01T07:48:03Z</dcterms:created>
  <dcterms:modified xsi:type="dcterms:W3CDTF">2026-04-11T07:50:30Z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0x01010027229D95DB84C341BE68AD8B5058EEDE</vt:lpwstr>
  </property>
  <property fmtid="{D5CDD505-2E9C-101B-9397-08002B2CF9AE}" pid="3" name="MediaServiceImageTags">
    <vt:lpwstr/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2026-03-17T09:24:55Z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1864e121-afc8-4257-8b41-1bbdbd737b0a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